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Barlow Semi Condensed Light"/>
      <p:regular r:id="rId30"/>
      <p:bold r:id="rId31"/>
      <p:italic r:id="rId32"/>
      <p:boldItalic r:id="rId33"/>
    </p:embeddedFont>
    <p:embeddedFont>
      <p:font typeface="Fira Sans Condensed Light"/>
      <p:regular r:id="rId34"/>
      <p:bold r:id="rId35"/>
      <p:italic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Josefin Sans"/>
      <p:regular r:id="rId42"/>
      <p:bold r:id="rId43"/>
      <p:italic r:id="rId44"/>
      <p:boldItalic r:id="rId45"/>
    </p:embeddedFont>
    <p:embeddedFont>
      <p:font typeface="Fira Sans Condensed"/>
      <p:regular r:id="rId46"/>
      <p:bold r:id="rId47"/>
      <p:italic r:id="rId48"/>
      <p:boldItalic r:id="rId49"/>
    </p:embeddedFont>
    <p:embeddedFont>
      <p:font typeface="Barlow Semi Condensed"/>
      <p:regular r:id="rId50"/>
      <p:bold r:id="rId51"/>
      <p:italic r:id="rId52"/>
      <p:boldItalic r:id="rId53"/>
    </p:embeddedFont>
    <p:embeddedFont>
      <p:font typeface="Fira Sans Condensed Extra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10">
          <p15:clr>
            <a:srgbClr val="9AA0A6"/>
          </p15:clr>
        </p15:guide>
        <p15:guide id="2" pos="5250">
          <p15:clr>
            <a:srgbClr val="9AA0A6"/>
          </p15:clr>
        </p15:guide>
        <p15:guide id="3" pos="2438">
          <p15:clr>
            <a:srgbClr val="9AA0A6"/>
          </p15:clr>
        </p15:guide>
        <p15:guide id="4" pos="76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10"/>
        <p:guide pos="5250"/>
        <p:guide pos="2438"/>
        <p:guide pos="7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JosefinSans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JosefinSans-italic.fntdata"/><Relationship Id="rId43" Type="http://schemas.openxmlformats.org/officeDocument/2006/relationships/font" Target="fonts/JosefinSans-bold.fntdata"/><Relationship Id="rId46" Type="http://schemas.openxmlformats.org/officeDocument/2006/relationships/font" Target="fonts/FiraSansCondensed-regular.fntdata"/><Relationship Id="rId45" Type="http://schemas.openxmlformats.org/officeDocument/2006/relationships/font" Target="fonts/Josefi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Condensed-italic.fntdata"/><Relationship Id="rId47" Type="http://schemas.openxmlformats.org/officeDocument/2006/relationships/font" Target="fonts/FiraSansCondensed-bold.fntdata"/><Relationship Id="rId49" Type="http://schemas.openxmlformats.org/officeDocument/2006/relationships/font" Target="fonts/FiraSans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SemiCondensedLight-bold.fntdata"/><Relationship Id="rId30" Type="http://schemas.openxmlformats.org/officeDocument/2006/relationships/font" Target="fonts/BarlowSemiCondensedLight-regular.fntdata"/><Relationship Id="rId33" Type="http://schemas.openxmlformats.org/officeDocument/2006/relationships/font" Target="fonts/BarlowSemiCondensedLight-boldItalic.fntdata"/><Relationship Id="rId32" Type="http://schemas.openxmlformats.org/officeDocument/2006/relationships/font" Target="fonts/BarlowSemiCondensedLight-italic.fntdata"/><Relationship Id="rId35" Type="http://schemas.openxmlformats.org/officeDocument/2006/relationships/font" Target="fonts/FiraSansCondensedLight-bold.fntdata"/><Relationship Id="rId34" Type="http://schemas.openxmlformats.org/officeDocument/2006/relationships/font" Target="fonts/FiraSansCondensedLight-regular.fntdata"/><Relationship Id="rId37" Type="http://schemas.openxmlformats.org/officeDocument/2006/relationships/font" Target="fonts/FiraSansCondensedLight-boldItalic.fntdata"/><Relationship Id="rId36" Type="http://schemas.openxmlformats.org/officeDocument/2006/relationships/font" Target="fonts/FiraSansCondensedLight-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2.xml"/><Relationship Id="rId29" Type="http://schemas.openxmlformats.org/officeDocument/2006/relationships/font" Target="fonts/RobotoSlab-bold.fntdata"/><Relationship Id="rId51" Type="http://schemas.openxmlformats.org/officeDocument/2006/relationships/font" Target="fonts/BarlowSemiCondensed-bold.fntdata"/><Relationship Id="rId50" Type="http://schemas.openxmlformats.org/officeDocument/2006/relationships/font" Target="fonts/BarlowSemiCondensed-regular.fntdata"/><Relationship Id="rId53" Type="http://schemas.openxmlformats.org/officeDocument/2006/relationships/font" Target="fonts/BarlowSemiCondensed-boldItalic.fntdata"/><Relationship Id="rId52" Type="http://schemas.openxmlformats.org/officeDocument/2006/relationships/font" Target="fonts/BarlowSemiCondensed-italic.fntdata"/><Relationship Id="rId11" Type="http://schemas.openxmlformats.org/officeDocument/2006/relationships/slide" Target="slides/slide6.xml"/><Relationship Id="rId55" Type="http://schemas.openxmlformats.org/officeDocument/2006/relationships/font" Target="fonts/FiraSansCondensedExtraLight-bold.fntdata"/><Relationship Id="rId10" Type="http://schemas.openxmlformats.org/officeDocument/2006/relationships/slide" Target="slides/slide5.xml"/><Relationship Id="rId54" Type="http://schemas.openxmlformats.org/officeDocument/2006/relationships/font" Target="fonts/FiraSansCondensedExtraLight-regular.fntdata"/><Relationship Id="rId13" Type="http://schemas.openxmlformats.org/officeDocument/2006/relationships/slide" Target="slides/slide8.xml"/><Relationship Id="rId57" Type="http://schemas.openxmlformats.org/officeDocument/2006/relationships/font" Target="fonts/FiraSansCondensedExtra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FiraSansCondensedExtra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s3/" TargetMode="External"/><Relationship Id="rId3" Type="http://schemas.openxmlformats.org/officeDocument/2006/relationships/hyperlink" Target="https://aws.amazon.com/athena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azystock.com/blog/2015/08/03/6-inventory-control-techniques-for-stock-optimization/" TargetMode="External"/><Relationship Id="rId3" Type="http://schemas.openxmlformats.org/officeDocument/2006/relationships/hyperlink" Target="https://www.eazystock.com/why-eazystock/technical-requirements/what-is-cloud-computing-and-saas/" TargetMode="External"/><Relationship Id="rId4" Type="http://schemas.openxmlformats.org/officeDocument/2006/relationships/hyperlink" Target="https://www.eazystock.com/blog/2015/01/07/how-to-fix-the-gaps-in-your-enterprise-resource-plannin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c28ad7ae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6c28ad7ae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benefit of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c28ad7ae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c28ad7ae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https://aws.amazon.com/s3/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https://aws.amazon.com/athena/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comparison: compare aws technologies with other technologies, and why ours are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S3</a:t>
            </a:r>
            <a:endParaRPr sz="12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Athena</a:t>
            </a:r>
            <a:endParaRPr sz="12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Sagemaker</a:t>
            </a:r>
            <a:endParaRPr sz="12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QuickSight</a:t>
            </a:r>
            <a:endParaRPr sz="12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Fira Sans Condensed"/>
              <a:buChar char="+"/>
            </a:pPr>
            <a:r>
              <a:rPr b="1" lang="es" sz="1200">
                <a:solidFill>
                  <a:srgbClr val="FF0000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description and comparison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b5d2151f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b5d2151f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c28ad7ae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6c28ad7ae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c28ad7ae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c28ad7ae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c28ad7ae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c28ad7ae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c28ad7ae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c28ad7ae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abb59b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abb59b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abb59bb6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abb59bb6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abb59bb6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abb59bb6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abb59bb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abb59bb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b5d2151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b5d2151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c28ad7ae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6c28ad7ae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abb58ec94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7abb58ec94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c2b99ee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c2b99ee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28ad7ae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c28ad7ae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c28ad7ae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c28ad7ae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bb58ec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abb58ec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abb58ec94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7abb58ec9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Condensed Light"/>
              <a:buChar char="●"/>
            </a:pP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High data volumes present the biggest challenge to conventional IT structures (legacy systems/ERPs) since on-premise solutions typically do not have the capacity to manage large datasets.</a:t>
            </a:r>
            <a:endParaRPr sz="14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bb58ec94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7abb58ec9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Condensed Light"/>
              <a:buChar char="●"/>
            </a:pP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Big data allows for rapid analysis of vast amounts of information at substantially faster speeds.</a:t>
            </a:r>
            <a:endParaRPr sz="14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Condensed Light"/>
              <a:buChar char="●"/>
            </a:pP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Big data exists in real-time and involves prompt access to data, alerts and </a:t>
            </a:r>
            <a:r>
              <a:rPr lang="es" sz="1400">
                <a:solidFill>
                  <a:srgbClr val="5B3C43"/>
                </a:solidFill>
                <a:uFill>
                  <a:noFill/>
                </a:u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2"/>
              </a:rPr>
              <a:t>inventory management and control</a:t>
            </a: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metrics through </a:t>
            </a:r>
            <a:r>
              <a:rPr lang="es" sz="1400">
                <a:solidFill>
                  <a:srgbClr val="5B3C43"/>
                </a:solidFill>
                <a:uFill>
                  <a:noFill/>
                </a:u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3"/>
              </a:rPr>
              <a:t>cloud computing</a:t>
            </a: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systems. The value of big data is how quickly patterns and trends can be identified.</a:t>
            </a:r>
            <a:endParaRPr sz="14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Condensed Light"/>
              <a:buChar char="●"/>
            </a:pP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access to real-time customer demand pattern data</a:t>
            </a:r>
            <a:endParaRPr sz="14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Condensed Light"/>
              <a:buChar char="●"/>
            </a:pP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Reduced Costs By Migrating to the Cloud</a:t>
            </a:r>
            <a:endParaRPr sz="14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Condensed Light"/>
              <a:buChar char="●"/>
            </a:pP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Seamlessly integrated into existing systems at low costs.</a:t>
            </a:r>
            <a:endParaRPr sz="14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Condensed Light"/>
              <a:buChar char="●"/>
            </a:pP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Big data collects information from a variety of sources that extend to external sources, such as scanners, CRM, sales systems, social media, web-based data, </a:t>
            </a:r>
            <a:r>
              <a:rPr lang="es" sz="1400">
                <a:solidFill>
                  <a:srgbClr val="5B3C43"/>
                </a:solidFill>
                <a:uFill>
                  <a:noFill/>
                </a:u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enterprise resource planning</a:t>
            </a:r>
            <a:r>
              <a:rPr lang="es" sz="1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tools, and accounting systems, and puts them together into a high-velocity and real-time overview of operations. The speed and size of this type of data would overwhelm conventional processing and storage systems</a:t>
            </a:r>
            <a:endParaRPr sz="1400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53875" y="1699400"/>
            <a:ext cx="68490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153675" y="2727100"/>
            <a:ext cx="46494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Condensed ExtraLight"/>
              <a:buNone/>
              <a:defRPr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0" y="707400"/>
            <a:ext cx="934500" cy="443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209500" y="0"/>
            <a:ext cx="934500" cy="443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26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2" name="Google Shape;132;p11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1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4" name="Google Shape;134;p11"/>
          <p:cNvSpPr txBox="1"/>
          <p:nvPr>
            <p:ph idx="2" type="ctrTitle"/>
          </p:nvPr>
        </p:nvSpPr>
        <p:spPr>
          <a:xfrm>
            <a:off x="1092420" y="-673675"/>
            <a:ext cx="22005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26_1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2"/>
          <p:cNvPicPr preferRelativeResize="0"/>
          <p:nvPr/>
        </p:nvPicPr>
        <p:blipFill rotWithShape="1">
          <a:blip r:embed="rId2">
            <a:alphaModFix/>
          </a:blip>
          <a:srcRect b="0" l="62124" r="0" t="24442"/>
          <a:stretch/>
        </p:blipFill>
        <p:spPr>
          <a:xfrm flipH="1" rot="10800000">
            <a:off x="5857550" y="730225"/>
            <a:ext cx="3286502" cy="36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2"/>
          <p:cNvSpPr/>
          <p:nvPr/>
        </p:nvSpPr>
        <p:spPr>
          <a:xfrm flipH="1" rot="10800000">
            <a:off x="5857550" y="729900"/>
            <a:ext cx="3286500" cy="36891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2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9" name="Google Shape;139;p12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2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41" name="Google Shape;141;p12"/>
          <p:cNvPicPr preferRelativeResize="0"/>
          <p:nvPr/>
        </p:nvPicPr>
        <p:blipFill rotWithShape="1">
          <a:blip r:embed="rId2">
            <a:alphaModFix/>
          </a:blip>
          <a:srcRect b="-74" l="33721" r="40977" t="24517"/>
          <a:stretch/>
        </p:blipFill>
        <p:spPr>
          <a:xfrm flipH="1" rot="10800000">
            <a:off x="3393000" y="730193"/>
            <a:ext cx="2195400" cy="36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2">
            <a:alphaModFix/>
          </a:blip>
          <a:srcRect b="0" l="0" r="73277" t="20197"/>
          <a:stretch/>
        </p:blipFill>
        <p:spPr>
          <a:xfrm flipH="1" rot="10800000">
            <a:off x="928450" y="730234"/>
            <a:ext cx="2195400" cy="36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 flipH="1" rot="10800000">
            <a:off x="928450" y="729850"/>
            <a:ext cx="2195400" cy="36882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2"/>
          <p:cNvSpPr/>
          <p:nvPr/>
        </p:nvSpPr>
        <p:spPr>
          <a:xfrm flipH="1" rot="10800000">
            <a:off x="3392975" y="724500"/>
            <a:ext cx="2195400" cy="36912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2"/>
          <p:cNvSpPr txBox="1"/>
          <p:nvPr>
            <p:ph idx="1" type="subTitle"/>
          </p:nvPr>
        </p:nvSpPr>
        <p:spPr>
          <a:xfrm>
            <a:off x="6300975" y="3012156"/>
            <a:ext cx="23181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idx="2" type="subTitle"/>
          </p:nvPr>
        </p:nvSpPr>
        <p:spPr>
          <a:xfrm>
            <a:off x="6300975" y="2452725"/>
            <a:ext cx="23181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cxnSp>
        <p:nvCxnSpPr>
          <p:cNvPr id="147" name="Google Shape;147;p12"/>
          <p:cNvCxnSpPr/>
          <p:nvPr/>
        </p:nvCxnSpPr>
        <p:spPr>
          <a:xfrm rot="10800000">
            <a:off x="6224775" y="16675"/>
            <a:ext cx="0" cy="37749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12"/>
          <p:cNvSpPr txBox="1"/>
          <p:nvPr>
            <p:ph idx="3" type="subTitle"/>
          </p:nvPr>
        </p:nvSpPr>
        <p:spPr>
          <a:xfrm>
            <a:off x="1251400" y="3012156"/>
            <a:ext cx="23181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49" name="Google Shape;149;p12"/>
          <p:cNvSpPr txBox="1"/>
          <p:nvPr>
            <p:ph idx="4" type="subTitle"/>
          </p:nvPr>
        </p:nvSpPr>
        <p:spPr>
          <a:xfrm>
            <a:off x="1251400" y="2452725"/>
            <a:ext cx="16989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cxnSp>
        <p:nvCxnSpPr>
          <p:cNvPr id="150" name="Google Shape;150;p12"/>
          <p:cNvCxnSpPr/>
          <p:nvPr/>
        </p:nvCxnSpPr>
        <p:spPr>
          <a:xfrm rot="10800000">
            <a:off x="1175200" y="16675"/>
            <a:ext cx="0" cy="37749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12"/>
          <p:cNvSpPr txBox="1"/>
          <p:nvPr>
            <p:ph idx="5" type="subTitle"/>
          </p:nvPr>
        </p:nvSpPr>
        <p:spPr>
          <a:xfrm>
            <a:off x="3776188" y="3012156"/>
            <a:ext cx="23181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52" name="Google Shape;152;p12"/>
          <p:cNvSpPr txBox="1"/>
          <p:nvPr>
            <p:ph idx="6" type="subTitle"/>
          </p:nvPr>
        </p:nvSpPr>
        <p:spPr>
          <a:xfrm>
            <a:off x="3776178" y="2452725"/>
            <a:ext cx="16989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  <p:cxnSp>
        <p:nvCxnSpPr>
          <p:cNvPr id="153" name="Google Shape;153;p12"/>
          <p:cNvCxnSpPr/>
          <p:nvPr/>
        </p:nvCxnSpPr>
        <p:spPr>
          <a:xfrm rot="10800000">
            <a:off x="3699988" y="100"/>
            <a:ext cx="0" cy="37749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ig image">
  <p:cSld name="CUSTOM_27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b="7740" l="0" r="0" t="7741"/>
          <a:stretch/>
        </p:blipFill>
        <p:spPr>
          <a:xfrm>
            <a:off x="892725" y="247200"/>
            <a:ext cx="8251284" cy="46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3"/>
          <p:cNvSpPr/>
          <p:nvPr/>
        </p:nvSpPr>
        <p:spPr>
          <a:xfrm>
            <a:off x="892763" y="247200"/>
            <a:ext cx="8251200" cy="46491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58" name="Google Shape;158;p13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60" name="Google Shape;160;p13"/>
          <p:cNvCxnSpPr/>
          <p:nvPr/>
        </p:nvCxnSpPr>
        <p:spPr>
          <a:xfrm>
            <a:off x="4354375" y="1767850"/>
            <a:ext cx="0" cy="1680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13"/>
          <p:cNvSpPr txBox="1"/>
          <p:nvPr>
            <p:ph idx="1" type="subTitle"/>
          </p:nvPr>
        </p:nvSpPr>
        <p:spPr>
          <a:xfrm>
            <a:off x="4504675" y="1975725"/>
            <a:ext cx="36618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3">
  <p:cSld name="CUSTOM_27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 rotWithShape="1">
          <a:blip r:embed="rId2">
            <a:alphaModFix/>
          </a:blip>
          <a:srcRect b="61967" l="50405" r="2044" t="21862"/>
          <a:stretch/>
        </p:blipFill>
        <p:spPr>
          <a:xfrm>
            <a:off x="5757000" y="1085200"/>
            <a:ext cx="3386025" cy="11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4"/>
          <p:cNvPicPr preferRelativeResize="0"/>
          <p:nvPr/>
        </p:nvPicPr>
        <p:blipFill rotWithShape="1">
          <a:blip r:embed="rId2">
            <a:alphaModFix/>
          </a:blip>
          <a:srcRect b="43168" l="31781" r="2043" t="40660"/>
          <a:stretch/>
        </p:blipFill>
        <p:spPr>
          <a:xfrm>
            <a:off x="4431899" y="2413000"/>
            <a:ext cx="4712102" cy="11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4"/>
          <p:cNvPicPr preferRelativeResize="0"/>
          <p:nvPr/>
        </p:nvPicPr>
        <p:blipFill rotWithShape="1">
          <a:blip r:embed="rId2">
            <a:alphaModFix/>
          </a:blip>
          <a:srcRect b="24461" l="12952" r="2048" t="59367"/>
          <a:stretch/>
        </p:blipFill>
        <p:spPr>
          <a:xfrm>
            <a:off x="3090275" y="3740800"/>
            <a:ext cx="6052747" cy="11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/>
          <p:nvPr/>
        </p:nvSpPr>
        <p:spPr>
          <a:xfrm>
            <a:off x="4431000" y="2413050"/>
            <a:ext cx="4712100" cy="11514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4"/>
          <p:cNvSpPr/>
          <p:nvPr/>
        </p:nvSpPr>
        <p:spPr>
          <a:xfrm>
            <a:off x="5757000" y="1085300"/>
            <a:ext cx="3386100" cy="11514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3090350" y="3740800"/>
            <a:ext cx="6052800" cy="11514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70" name="Google Shape;170;p14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72" name="Google Shape;172;p14"/>
          <p:cNvCxnSpPr/>
          <p:nvPr/>
        </p:nvCxnSpPr>
        <p:spPr>
          <a:xfrm>
            <a:off x="4964738" y="2127713"/>
            <a:ext cx="1844100" cy="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14"/>
          <p:cNvSpPr txBox="1"/>
          <p:nvPr>
            <p:ph idx="1" type="subTitle"/>
          </p:nvPr>
        </p:nvSpPr>
        <p:spPr>
          <a:xfrm>
            <a:off x="3621369" y="1194200"/>
            <a:ext cx="2046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idx="2" type="subTitle"/>
          </p:nvPr>
        </p:nvSpPr>
        <p:spPr>
          <a:xfrm>
            <a:off x="3621247" y="1379100"/>
            <a:ext cx="2046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9pPr>
          </a:lstStyle>
          <a:p/>
        </p:txBody>
      </p:sp>
      <p:cxnSp>
        <p:nvCxnSpPr>
          <p:cNvPr id="175" name="Google Shape;175;p14"/>
          <p:cNvCxnSpPr/>
          <p:nvPr/>
        </p:nvCxnSpPr>
        <p:spPr>
          <a:xfrm>
            <a:off x="3621249" y="3455500"/>
            <a:ext cx="1844100" cy="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14"/>
          <p:cNvSpPr txBox="1"/>
          <p:nvPr>
            <p:ph idx="3" type="subTitle"/>
          </p:nvPr>
        </p:nvSpPr>
        <p:spPr>
          <a:xfrm>
            <a:off x="2277874" y="2521975"/>
            <a:ext cx="2046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4" type="subTitle"/>
          </p:nvPr>
        </p:nvSpPr>
        <p:spPr>
          <a:xfrm>
            <a:off x="2277800" y="2706875"/>
            <a:ext cx="2046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9pPr>
          </a:lstStyle>
          <a:p/>
        </p:txBody>
      </p:sp>
      <p:cxnSp>
        <p:nvCxnSpPr>
          <p:cNvPr id="178" name="Google Shape;178;p14"/>
          <p:cNvCxnSpPr/>
          <p:nvPr/>
        </p:nvCxnSpPr>
        <p:spPr>
          <a:xfrm>
            <a:off x="2297738" y="4783300"/>
            <a:ext cx="1844100" cy="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4"/>
          <p:cNvSpPr txBox="1"/>
          <p:nvPr>
            <p:ph idx="5" type="subTitle"/>
          </p:nvPr>
        </p:nvSpPr>
        <p:spPr>
          <a:xfrm>
            <a:off x="954369" y="3849775"/>
            <a:ext cx="2046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0" name="Google Shape;180;p14"/>
          <p:cNvSpPr txBox="1"/>
          <p:nvPr>
            <p:ph idx="6" type="subTitle"/>
          </p:nvPr>
        </p:nvSpPr>
        <p:spPr>
          <a:xfrm>
            <a:off x="954278" y="4034675"/>
            <a:ext cx="2046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181" name="Google Shape;181;p14"/>
          <p:cNvSpPr txBox="1"/>
          <p:nvPr>
            <p:ph idx="7" type="ctrTitle"/>
          </p:nvPr>
        </p:nvSpPr>
        <p:spPr>
          <a:xfrm>
            <a:off x="1092420" y="-673675"/>
            <a:ext cx="22005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 slide">
  <p:cSld name="CUSTOM_27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5"/>
          <p:cNvSpPr txBox="1"/>
          <p:nvPr>
            <p:ph type="ctrTitle"/>
          </p:nvPr>
        </p:nvSpPr>
        <p:spPr>
          <a:xfrm>
            <a:off x="1053875" y="1228775"/>
            <a:ext cx="68490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5" name="Google Shape;185;p15"/>
          <p:cNvSpPr txBox="1"/>
          <p:nvPr>
            <p:ph idx="1" type="subTitle"/>
          </p:nvPr>
        </p:nvSpPr>
        <p:spPr>
          <a:xfrm>
            <a:off x="2153675" y="2256475"/>
            <a:ext cx="46494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Fira Sans Condensed ExtraLight"/>
              <a:buNone/>
              <a:defRPr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Condensed ExtraLight"/>
              <a:buNone/>
              <a:defRPr sz="2800">
                <a:solidFill>
                  <a:srgbClr val="FFFFFF"/>
                </a:solidFill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7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88" name="Google Shape;188;p16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0" name="Google Shape;190;p16"/>
          <p:cNvSpPr txBox="1"/>
          <p:nvPr>
            <p:ph idx="2" type="ctrTitle"/>
          </p:nvPr>
        </p:nvSpPr>
        <p:spPr>
          <a:xfrm>
            <a:off x="1092420" y="-673675"/>
            <a:ext cx="22005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191" name="Google Shape;191;p16"/>
          <p:cNvSpPr/>
          <p:nvPr/>
        </p:nvSpPr>
        <p:spPr>
          <a:xfrm>
            <a:off x="1087707" y="1454925"/>
            <a:ext cx="6966600" cy="34374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6"/>
          <p:cNvSpPr txBox="1"/>
          <p:nvPr>
            <p:ph idx="1" type="subTitle"/>
          </p:nvPr>
        </p:nvSpPr>
        <p:spPr>
          <a:xfrm>
            <a:off x="1461225" y="1863250"/>
            <a:ext cx="59214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 sz="11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2">
    <p:bg>
      <p:bgPr>
        <a:solidFill>
          <a:srgbClr val="F3F3F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6875425" y="2513050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4463250" y="2513050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6875425" y="3884275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463250" y="3884275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6875425" y="1103625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4463250" y="1103625"/>
            <a:ext cx="217500" cy="4851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14511" l="26971" r="61629" t="24720"/>
          <a:stretch/>
        </p:blipFill>
        <p:spPr>
          <a:xfrm>
            <a:off x="888250" y="471825"/>
            <a:ext cx="1479499" cy="44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32289" l="25975" r="62465" t="6088"/>
          <a:stretch/>
        </p:blipFill>
        <p:spPr>
          <a:xfrm>
            <a:off x="2564315" y="201257"/>
            <a:ext cx="1479499" cy="44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888100" y="471750"/>
            <a:ext cx="1479600" cy="44361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4625234" y="1135625"/>
            <a:ext cx="195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4629105" y="15506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2" type="ctrTitle"/>
          </p:nvPr>
        </p:nvSpPr>
        <p:spPr>
          <a:xfrm>
            <a:off x="4600101" y="3922475"/>
            <a:ext cx="195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600101" y="433563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ctrTitle"/>
          </p:nvPr>
        </p:nvSpPr>
        <p:spPr>
          <a:xfrm>
            <a:off x="4625234" y="2559125"/>
            <a:ext cx="195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5" type="subTitle"/>
          </p:nvPr>
        </p:nvSpPr>
        <p:spPr>
          <a:xfrm>
            <a:off x="4629105" y="2977826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6" type="ctrTitle"/>
          </p:nvPr>
        </p:nvSpPr>
        <p:spPr>
          <a:xfrm>
            <a:off x="7034931" y="11356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7" type="subTitle"/>
          </p:nvPr>
        </p:nvSpPr>
        <p:spPr>
          <a:xfrm>
            <a:off x="7034930" y="15506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8" type="ctrTitle"/>
          </p:nvPr>
        </p:nvSpPr>
        <p:spPr>
          <a:xfrm>
            <a:off x="7005932" y="39224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9" type="subTitle"/>
          </p:nvPr>
        </p:nvSpPr>
        <p:spPr>
          <a:xfrm>
            <a:off x="7005926" y="433563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3" type="ctrTitle"/>
          </p:nvPr>
        </p:nvSpPr>
        <p:spPr>
          <a:xfrm>
            <a:off x="7034931" y="25591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 sz="12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4" type="subTitle"/>
          </p:nvPr>
        </p:nvSpPr>
        <p:spPr>
          <a:xfrm>
            <a:off x="7034930" y="2977826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000"/>
              <a:buNone/>
              <a:defRPr sz="10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5" type="title"/>
          </p:nvPr>
        </p:nvSpPr>
        <p:spPr>
          <a:xfrm>
            <a:off x="3936429" y="1233968"/>
            <a:ext cx="683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6" type="title"/>
          </p:nvPr>
        </p:nvSpPr>
        <p:spPr>
          <a:xfrm>
            <a:off x="3925129" y="4020818"/>
            <a:ext cx="683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7" type="title"/>
          </p:nvPr>
        </p:nvSpPr>
        <p:spPr>
          <a:xfrm>
            <a:off x="3936429" y="2657467"/>
            <a:ext cx="683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8" type="title"/>
          </p:nvPr>
        </p:nvSpPr>
        <p:spPr>
          <a:xfrm>
            <a:off x="6418022" y="1233968"/>
            <a:ext cx="60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9" type="title"/>
          </p:nvPr>
        </p:nvSpPr>
        <p:spPr>
          <a:xfrm>
            <a:off x="6407974" y="4020818"/>
            <a:ext cx="60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20" type="title"/>
          </p:nvPr>
        </p:nvSpPr>
        <p:spPr>
          <a:xfrm>
            <a:off x="6418022" y="2657467"/>
            <a:ext cx="60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Font typeface="Fira Sans Extra Condensed Medium"/>
              <a:buNone/>
              <a:defRPr sz="1400">
                <a:solidFill>
                  <a:srgbClr val="5B3C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3" name="Google Shape;43;p3"/>
          <p:cNvSpPr/>
          <p:nvPr/>
        </p:nvSpPr>
        <p:spPr>
          <a:xfrm>
            <a:off x="2564265" y="201307"/>
            <a:ext cx="1479600" cy="44361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21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image">
  <p:cSld name="CUSTOM_1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6111624" y="1951725"/>
            <a:ext cx="1830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None/>
              <a:defRPr>
                <a:solidFill>
                  <a:srgbClr val="5B3C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None/>
              <a:defRPr>
                <a:solidFill>
                  <a:srgbClr val="5B3C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None/>
              <a:defRPr>
                <a:solidFill>
                  <a:srgbClr val="5B3C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None/>
              <a:defRPr>
                <a:solidFill>
                  <a:srgbClr val="5B3C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None/>
              <a:defRPr>
                <a:solidFill>
                  <a:srgbClr val="5B3C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None/>
              <a:defRPr>
                <a:solidFill>
                  <a:srgbClr val="5B3C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None/>
              <a:defRPr>
                <a:solidFill>
                  <a:srgbClr val="5B3C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None/>
              <a:defRPr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 flipH="1">
            <a:off x="5545500" y="3062425"/>
            <a:ext cx="30687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/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2">
            <a:alphaModFix/>
          </a:blip>
          <a:srcRect b="0" l="23648" r="23647" t="0"/>
          <a:stretch/>
        </p:blipFill>
        <p:spPr>
          <a:xfrm>
            <a:off x="888150" y="252478"/>
            <a:ext cx="4347365" cy="463982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"/>
          <p:cNvSpPr/>
          <p:nvPr/>
        </p:nvSpPr>
        <p:spPr>
          <a:xfrm>
            <a:off x="888100" y="252349"/>
            <a:ext cx="4347300" cy="46398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None/>
              <a:defRPr sz="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None/>
              <a:defRPr sz="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None/>
              <a:defRPr sz="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None/>
              <a:defRPr sz="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None/>
              <a:defRPr sz="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None/>
              <a:defRPr sz="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None/>
              <a:defRPr sz="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800"/>
              <a:buNone/>
              <a:defRPr sz="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3" name="Google Shape;53;p4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text + design">
  <p:cSld name="CUSTOM_14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type="ctrTitle"/>
          </p:nvPr>
        </p:nvSpPr>
        <p:spPr>
          <a:xfrm>
            <a:off x="1092420" y="-673675"/>
            <a:ext cx="22005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8" name="Google Shape;58;p5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0" name="Google Shape;60;p5"/>
          <p:cNvPicPr preferRelativeResize="0"/>
          <p:nvPr/>
        </p:nvPicPr>
        <p:blipFill rotWithShape="1">
          <a:blip r:embed="rId2">
            <a:alphaModFix/>
          </a:blip>
          <a:srcRect b="46423" l="41868" r="16264" t="25249"/>
          <a:stretch/>
        </p:blipFill>
        <p:spPr>
          <a:xfrm>
            <a:off x="5524725" y="900100"/>
            <a:ext cx="2637202" cy="17844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/>
          <p:nvPr/>
        </p:nvSpPr>
        <p:spPr>
          <a:xfrm>
            <a:off x="5524675" y="900100"/>
            <a:ext cx="2637300" cy="17844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5"/>
          <p:cNvPicPr preferRelativeResize="0"/>
          <p:nvPr/>
        </p:nvPicPr>
        <p:blipFill rotWithShape="1">
          <a:blip r:embed="rId2">
            <a:alphaModFix/>
          </a:blip>
          <a:srcRect b="13551" l="15343" r="59996" t="53117"/>
          <a:stretch/>
        </p:blipFill>
        <p:spPr>
          <a:xfrm>
            <a:off x="3838750" y="2918900"/>
            <a:ext cx="1460098" cy="19734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5"/>
          <p:cNvSpPr/>
          <p:nvPr/>
        </p:nvSpPr>
        <p:spPr>
          <a:xfrm>
            <a:off x="3838775" y="2918900"/>
            <a:ext cx="1460100" cy="19734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5"/>
          <p:cNvCxnSpPr/>
          <p:nvPr/>
        </p:nvCxnSpPr>
        <p:spPr>
          <a:xfrm>
            <a:off x="3167025" y="4648689"/>
            <a:ext cx="1844100" cy="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5"/>
          <p:cNvCxnSpPr/>
          <p:nvPr/>
        </p:nvCxnSpPr>
        <p:spPr>
          <a:xfrm>
            <a:off x="4745675" y="2483875"/>
            <a:ext cx="1844100" cy="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" name="Google Shape;66;p5"/>
          <p:cNvPicPr preferRelativeResize="0"/>
          <p:nvPr/>
        </p:nvPicPr>
        <p:blipFill rotWithShape="1">
          <a:blip r:embed="rId2">
            <a:alphaModFix/>
          </a:blip>
          <a:srcRect b="34621" l="41929" r="-2698" t="53737"/>
          <a:stretch/>
        </p:blipFill>
        <p:spPr>
          <a:xfrm>
            <a:off x="5537872" y="2918900"/>
            <a:ext cx="3780298" cy="72407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5"/>
          <p:cNvSpPr/>
          <p:nvPr/>
        </p:nvSpPr>
        <p:spPr>
          <a:xfrm>
            <a:off x="5537900" y="2918825"/>
            <a:ext cx="3649200" cy="7242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"/>
          <p:cNvSpPr txBox="1"/>
          <p:nvPr>
            <p:ph idx="1" type="subTitle"/>
          </p:nvPr>
        </p:nvSpPr>
        <p:spPr>
          <a:xfrm>
            <a:off x="-17750" y="3699714"/>
            <a:ext cx="378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3" type="subTitle"/>
          </p:nvPr>
        </p:nvSpPr>
        <p:spPr>
          <a:xfrm>
            <a:off x="1668300" y="1550350"/>
            <a:ext cx="378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4" type="subTitle"/>
          </p:nvPr>
        </p:nvSpPr>
        <p:spPr>
          <a:xfrm>
            <a:off x="2742525" y="1735250"/>
            <a:ext cx="27060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5" type="subTitle"/>
          </p:nvPr>
        </p:nvSpPr>
        <p:spPr>
          <a:xfrm>
            <a:off x="5820190" y="3799750"/>
            <a:ext cx="378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2" name="Google Shape;72;p5"/>
          <p:cNvSpPr txBox="1"/>
          <p:nvPr>
            <p:ph idx="6" type="subTitle"/>
          </p:nvPr>
        </p:nvSpPr>
        <p:spPr>
          <a:xfrm>
            <a:off x="5820190" y="3984650"/>
            <a:ext cx="23181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/>
        </p:txBody>
      </p:sp>
      <p:cxnSp>
        <p:nvCxnSpPr>
          <p:cNvPr id="73" name="Google Shape;73;p5"/>
          <p:cNvCxnSpPr/>
          <p:nvPr/>
        </p:nvCxnSpPr>
        <p:spPr>
          <a:xfrm>
            <a:off x="5743990" y="3225547"/>
            <a:ext cx="0" cy="143730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5"/>
          <p:cNvSpPr txBox="1"/>
          <p:nvPr>
            <p:ph idx="7" type="subTitle"/>
          </p:nvPr>
        </p:nvSpPr>
        <p:spPr>
          <a:xfrm>
            <a:off x="1125200" y="3884614"/>
            <a:ext cx="2637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image">
  <p:cSld name="CUSTOM_1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>
            <p:ph type="ctrTitle"/>
          </p:nvPr>
        </p:nvSpPr>
        <p:spPr>
          <a:xfrm>
            <a:off x="2058800" y="376500"/>
            <a:ext cx="263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2">
            <a:alphaModFix/>
          </a:blip>
          <a:srcRect b="0" l="40554" r="0" t="0"/>
          <a:stretch/>
        </p:blipFill>
        <p:spPr>
          <a:xfrm>
            <a:off x="6506756" y="353650"/>
            <a:ext cx="2637197" cy="443619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"/>
          <p:cNvSpPr/>
          <p:nvPr/>
        </p:nvSpPr>
        <p:spPr>
          <a:xfrm>
            <a:off x="6506708" y="353700"/>
            <a:ext cx="2637300" cy="44361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"/>
          <p:cNvSpPr txBox="1"/>
          <p:nvPr>
            <p:ph idx="1" type="subTitle"/>
          </p:nvPr>
        </p:nvSpPr>
        <p:spPr>
          <a:xfrm>
            <a:off x="1936225" y="3005450"/>
            <a:ext cx="4346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/>
        </p:txBody>
      </p:sp>
      <p:cxnSp>
        <p:nvCxnSpPr>
          <p:cNvPr id="83" name="Google Shape;83;p6"/>
          <p:cNvCxnSpPr/>
          <p:nvPr/>
        </p:nvCxnSpPr>
        <p:spPr>
          <a:xfrm>
            <a:off x="5057875" y="2839500"/>
            <a:ext cx="2871300" cy="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2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 rotWithShape="1">
          <a:blip r:embed="rId2">
            <a:alphaModFix/>
          </a:blip>
          <a:srcRect b="7741" l="0" r="0" t="7749"/>
          <a:stretch/>
        </p:blipFill>
        <p:spPr>
          <a:xfrm>
            <a:off x="892725" y="247200"/>
            <a:ext cx="8251278" cy="46490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/>
          <p:nvPr/>
        </p:nvSpPr>
        <p:spPr>
          <a:xfrm>
            <a:off x="904300" y="247200"/>
            <a:ext cx="8251200" cy="46491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"/>
          <p:cNvSpPr txBox="1"/>
          <p:nvPr>
            <p:ph type="ctrTitle"/>
          </p:nvPr>
        </p:nvSpPr>
        <p:spPr>
          <a:xfrm>
            <a:off x="2403800" y="2699738"/>
            <a:ext cx="50016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" type="subTitle"/>
          </p:nvPr>
        </p:nvSpPr>
        <p:spPr>
          <a:xfrm>
            <a:off x="2746275" y="2148863"/>
            <a:ext cx="46593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0" name="Google Shape;90;p7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image 3">
  <p:cSld name="CUSTOM_26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8"/>
          <p:cNvPicPr preferRelativeResize="0"/>
          <p:nvPr/>
        </p:nvPicPr>
        <p:blipFill rotWithShape="1">
          <a:blip r:embed="rId2">
            <a:alphaModFix/>
          </a:blip>
          <a:srcRect b="57379" l="0" r="0" t="0"/>
          <a:stretch/>
        </p:blipFill>
        <p:spPr>
          <a:xfrm>
            <a:off x="928500" y="2561875"/>
            <a:ext cx="8215497" cy="2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/>
          <p:nvPr/>
        </p:nvSpPr>
        <p:spPr>
          <a:xfrm>
            <a:off x="928450" y="2561875"/>
            <a:ext cx="8215500" cy="23343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8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6" name="Google Shape;96;p8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3139765" y="1079800"/>
            <a:ext cx="378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2" type="subTitle"/>
          </p:nvPr>
        </p:nvSpPr>
        <p:spPr>
          <a:xfrm>
            <a:off x="3139765" y="1264700"/>
            <a:ext cx="23181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/>
        </p:txBody>
      </p:sp>
      <p:cxnSp>
        <p:nvCxnSpPr>
          <p:cNvPr id="100" name="Google Shape;100;p8"/>
          <p:cNvCxnSpPr/>
          <p:nvPr/>
        </p:nvCxnSpPr>
        <p:spPr>
          <a:xfrm>
            <a:off x="3063575" y="704675"/>
            <a:ext cx="0" cy="238380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image 4">
  <p:cSld name="CUSTOM_26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 b="0" l="0" r="0" t="57379"/>
          <a:stretch/>
        </p:blipFill>
        <p:spPr>
          <a:xfrm>
            <a:off x="928500" y="195822"/>
            <a:ext cx="8215497" cy="2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/>
          <p:nvPr/>
        </p:nvSpPr>
        <p:spPr>
          <a:xfrm>
            <a:off x="928450" y="195822"/>
            <a:ext cx="8215500" cy="23343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5" name="Google Shape;105;p9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7" name="Google Shape;107;p9"/>
          <p:cNvSpPr txBox="1"/>
          <p:nvPr>
            <p:ph idx="1" type="subTitle"/>
          </p:nvPr>
        </p:nvSpPr>
        <p:spPr>
          <a:xfrm>
            <a:off x="3146040" y="2943600"/>
            <a:ext cx="3780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8" name="Google Shape;108;p9"/>
          <p:cNvSpPr txBox="1"/>
          <p:nvPr>
            <p:ph idx="2" type="subTitle"/>
          </p:nvPr>
        </p:nvSpPr>
        <p:spPr>
          <a:xfrm>
            <a:off x="3146040" y="3128500"/>
            <a:ext cx="23181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None/>
              <a:defRPr>
                <a:solidFill>
                  <a:srgbClr val="5B3C43"/>
                </a:solidFill>
              </a:defRPr>
            </a:lvl9pPr>
          </a:lstStyle>
          <a:p/>
        </p:txBody>
      </p:sp>
      <p:cxnSp>
        <p:nvCxnSpPr>
          <p:cNvPr id="109" name="Google Shape;109;p9"/>
          <p:cNvCxnSpPr/>
          <p:nvPr/>
        </p:nvCxnSpPr>
        <p:spPr>
          <a:xfrm>
            <a:off x="3063575" y="1994550"/>
            <a:ext cx="0" cy="238380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6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0"/>
          <p:cNvPicPr preferRelativeResize="0"/>
          <p:nvPr/>
        </p:nvPicPr>
        <p:blipFill rotWithShape="1">
          <a:blip r:embed="rId2">
            <a:alphaModFix/>
          </a:blip>
          <a:srcRect b="0" l="29996" r="43280" t="52490"/>
          <a:stretch/>
        </p:blipFill>
        <p:spPr>
          <a:xfrm>
            <a:off x="5857550" y="2696900"/>
            <a:ext cx="2195400" cy="21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0"/>
          <p:cNvSpPr/>
          <p:nvPr/>
        </p:nvSpPr>
        <p:spPr>
          <a:xfrm>
            <a:off x="5857550" y="2697024"/>
            <a:ext cx="2195400" cy="21954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0"/>
          <p:cNvPicPr preferRelativeResize="0"/>
          <p:nvPr/>
        </p:nvPicPr>
        <p:blipFill rotWithShape="1">
          <a:blip r:embed="rId2">
            <a:alphaModFix/>
          </a:blip>
          <a:srcRect b="0" l="29996" r="43280" t="52490"/>
          <a:stretch/>
        </p:blipFill>
        <p:spPr>
          <a:xfrm>
            <a:off x="3393000" y="2696900"/>
            <a:ext cx="2195400" cy="21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 b="0" l="0" r="73277" t="52493"/>
          <a:stretch/>
        </p:blipFill>
        <p:spPr>
          <a:xfrm>
            <a:off x="928450" y="2696900"/>
            <a:ext cx="2195400" cy="21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800"/>
              <a:buNone/>
              <a:defRPr sz="800">
                <a:solidFill>
                  <a:srgbClr val="5B3C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6" name="Google Shape;116;p10"/>
          <p:cNvSpPr/>
          <p:nvPr/>
        </p:nvSpPr>
        <p:spPr>
          <a:xfrm>
            <a:off x="251200" y="4484007"/>
            <a:ext cx="408300" cy="408300"/>
          </a:xfrm>
          <a:prstGeom prst="rect">
            <a:avLst/>
          </a:prstGeom>
          <a:solidFill>
            <a:srgbClr val="B794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0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928450" y="2697112"/>
            <a:ext cx="2195400" cy="21954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/>
          <p:nvPr/>
        </p:nvSpPr>
        <p:spPr>
          <a:xfrm>
            <a:off x="3393000" y="2697024"/>
            <a:ext cx="2195400" cy="2195400"/>
          </a:xfrm>
          <a:prstGeom prst="rect">
            <a:avLst/>
          </a:prstGeom>
          <a:solidFill>
            <a:srgbClr val="7A331B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 txBox="1"/>
          <p:nvPr>
            <p:ph idx="1" type="subTitle"/>
          </p:nvPr>
        </p:nvSpPr>
        <p:spPr>
          <a:xfrm>
            <a:off x="3733385" y="2028175"/>
            <a:ext cx="23181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1" name="Google Shape;121;p10"/>
          <p:cNvSpPr txBox="1"/>
          <p:nvPr>
            <p:ph idx="2" type="subTitle"/>
          </p:nvPr>
        </p:nvSpPr>
        <p:spPr>
          <a:xfrm>
            <a:off x="3657164" y="3551550"/>
            <a:ext cx="1621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22" name="Google Shape;122;p10"/>
          <p:cNvCxnSpPr/>
          <p:nvPr/>
        </p:nvCxnSpPr>
        <p:spPr>
          <a:xfrm>
            <a:off x="3657178" y="1954497"/>
            <a:ext cx="0" cy="143730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10"/>
          <p:cNvSpPr txBox="1"/>
          <p:nvPr>
            <p:ph idx="3" type="subTitle"/>
          </p:nvPr>
        </p:nvSpPr>
        <p:spPr>
          <a:xfrm>
            <a:off x="1236309" y="2028175"/>
            <a:ext cx="23181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4" name="Google Shape;124;p10"/>
          <p:cNvSpPr txBox="1"/>
          <p:nvPr>
            <p:ph idx="4" type="subTitle"/>
          </p:nvPr>
        </p:nvSpPr>
        <p:spPr>
          <a:xfrm>
            <a:off x="1211650" y="3551550"/>
            <a:ext cx="1621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25" name="Google Shape;125;p10"/>
          <p:cNvCxnSpPr/>
          <p:nvPr/>
        </p:nvCxnSpPr>
        <p:spPr>
          <a:xfrm>
            <a:off x="1160102" y="1954497"/>
            <a:ext cx="0" cy="143730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0"/>
          <p:cNvSpPr txBox="1"/>
          <p:nvPr>
            <p:ph idx="5" type="ctrTitle"/>
          </p:nvPr>
        </p:nvSpPr>
        <p:spPr>
          <a:xfrm>
            <a:off x="1092420" y="-673675"/>
            <a:ext cx="22005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800"/>
              <a:buNone/>
              <a:defRPr sz="1800">
                <a:solidFill>
                  <a:srgbClr val="5B3C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600"/>
              <a:buNone/>
              <a:defRPr sz="1600">
                <a:solidFill>
                  <a:srgbClr val="5B3C43"/>
                </a:solidFill>
              </a:defRPr>
            </a:lvl9pPr>
          </a:lstStyle>
          <a:p/>
        </p:txBody>
      </p:sp>
      <p:sp>
        <p:nvSpPr>
          <p:cNvPr id="127" name="Google Shape;127;p10"/>
          <p:cNvSpPr txBox="1"/>
          <p:nvPr>
            <p:ph idx="6" type="subTitle"/>
          </p:nvPr>
        </p:nvSpPr>
        <p:spPr>
          <a:xfrm>
            <a:off x="6203885" y="2028175"/>
            <a:ext cx="23181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4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8" name="Google Shape;128;p10"/>
          <p:cNvSpPr txBox="1"/>
          <p:nvPr>
            <p:ph idx="7" type="subTitle"/>
          </p:nvPr>
        </p:nvSpPr>
        <p:spPr>
          <a:xfrm>
            <a:off x="6144639" y="3551550"/>
            <a:ext cx="1621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29" name="Google Shape;129;p10"/>
          <p:cNvCxnSpPr/>
          <p:nvPr/>
        </p:nvCxnSpPr>
        <p:spPr>
          <a:xfrm>
            <a:off x="6127678" y="1954497"/>
            <a:ext cx="0" cy="1437300"/>
          </a:xfrm>
          <a:prstGeom prst="straightConnector1">
            <a:avLst/>
          </a:prstGeom>
          <a:noFill/>
          <a:ln cap="flat" cmpd="sng" w="19050">
            <a:solidFill>
              <a:srgbClr val="5B3C4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i="0" sz="28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B3C43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B3C43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666666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Relationship Id="rId4" Type="http://schemas.openxmlformats.org/officeDocument/2006/relationships/hyperlink" Target="mailto:ni000054@umn.ed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idx="1" type="subTitle"/>
          </p:nvPr>
        </p:nvSpPr>
        <p:spPr>
          <a:xfrm>
            <a:off x="2114650" y="3897850"/>
            <a:ext cx="46494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" sz="1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rPr>
              <a:t>TEAM 12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200" name="Google Shape;200;p18"/>
          <p:cNvSpPr txBox="1"/>
          <p:nvPr>
            <p:ph type="ctrTitle"/>
          </p:nvPr>
        </p:nvSpPr>
        <p:spPr>
          <a:xfrm>
            <a:off x="1053875" y="1202525"/>
            <a:ext cx="68490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500">
                <a:solidFill>
                  <a:srgbClr val="F3F3F3"/>
                </a:solidFill>
              </a:rPr>
              <a:t>SMART INVENTORY MANAGEMENT</a:t>
            </a:r>
            <a:endParaRPr sz="4500">
              <a:solidFill>
                <a:srgbClr val="F3F3F3"/>
              </a:solidFill>
            </a:endParaRPr>
          </a:p>
        </p:txBody>
      </p:sp>
      <p:sp>
        <p:nvSpPr>
          <p:cNvPr id="201" name="Google Shape;201;p18"/>
          <p:cNvSpPr txBox="1"/>
          <p:nvPr>
            <p:ph type="ctrTitle"/>
          </p:nvPr>
        </p:nvSpPr>
        <p:spPr>
          <a:xfrm>
            <a:off x="938650" y="2997650"/>
            <a:ext cx="68490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3F3F3"/>
                </a:solidFill>
              </a:rPr>
              <a:t>Leveraging Big Data - AWS S3, Athena, Sagemaker and QuickSight</a:t>
            </a:r>
            <a:endParaRPr sz="2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-34353" y="614427"/>
            <a:ext cx="9195278" cy="3914650"/>
            <a:chOff x="-34353" y="614427"/>
            <a:chExt cx="9195278" cy="3914650"/>
          </a:xfrm>
        </p:grpSpPr>
        <p:grpSp>
          <p:nvGrpSpPr>
            <p:cNvPr id="290" name="Google Shape;290;p27"/>
            <p:cNvGrpSpPr/>
            <p:nvPr/>
          </p:nvGrpSpPr>
          <p:grpSpPr>
            <a:xfrm>
              <a:off x="-34353" y="862488"/>
              <a:ext cx="9195278" cy="3418519"/>
              <a:chOff x="-34353" y="862488"/>
              <a:chExt cx="9195278" cy="3418519"/>
            </a:xfrm>
          </p:grpSpPr>
          <p:sp>
            <p:nvSpPr>
              <p:cNvPr id="291" name="Google Shape;291;p27"/>
              <p:cNvSpPr/>
              <p:nvPr/>
            </p:nvSpPr>
            <p:spPr>
              <a:xfrm>
                <a:off x="2555163" y="862488"/>
                <a:ext cx="4033675" cy="3418519"/>
              </a:xfrm>
              <a:custGeom>
                <a:rect b="b" l="l" r="r" t="t"/>
                <a:pathLst>
                  <a:path extrusionOk="0" h="36216" w="42733">
                    <a:moveTo>
                      <a:pt x="1" y="0"/>
                    </a:moveTo>
                    <a:lnTo>
                      <a:pt x="1" y="100"/>
                    </a:lnTo>
                    <a:lnTo>
                      <a:pt x="38748" y="100"/>
                    </a:lnTo>
                    <a:cubicBezTo>
                      <a:pt x="40853" y="100"/>
                      <a:pt x="42607" y="1880"/>
                      <a:pt x="42607" y="3960"/>
                    </a:cubicBezTo>
                    <a:lnTo>
                      <a:pt x="42607" y="14186"/>
                    </a:lnTo>
                    <a:cubicBezTo>
                      <a:pt x="42607" y="16291"/>
                      <a:pt x="40853" y="18045"/>
                      <a:pt x="38748" y="18045"/>
                    </a:cubicBezTo>
                    <a:lnTo>
                      <a:pt x="3986" y="18045"/>
                    </a:lnTo>
                    <a:cubicBezTo>
                      <a:pt x="1780" y="18045"/>
                      <a:pt x="1" y="19825"/>
                      <a:pt x="1" y="22030"/>
                    </a:cubicBezTo>
                    <a:lnTo>
                      <a:pt x="1" y="32256"/>
                    </a:lnTo>
                    <a:cubicBezTo>
                      <a:pt x="1" y="34462"/>
                      <a:pt x="1780" y="36216"/>
                      <a:pt x="3986" y="36216"/>
                    </a:cubicBezTo>
                    <a:lnTo>
                      <a:pt x="42607" y="36216"/>
                    </a:lnTo>
                    <a:lnTo>
                      <a:pt x="42607" y="36116"/>
                    </a:lnTo>
                    <a:lnTo>
                      <a:pt x="3986" y="36116"/>
                    </a:lnTo>
                    <a:cubicBezTo>
                      <a:pt x="1880" y="36116"/>
                      <a:pt x="126" y="34336"/>
                      <a:pt x="126" y="32256"/>
                    </a:cubicBezTo>
                    <a:lnTo>
                      <a:pt x="126" y="22030"/>
                    </a:lnTo>
                    <a:cubicBezTo>
                      <a:pt x="126" y="19925"/>
                      <a:pt x="1880" y="18171"/>
                      <a:pt x="3986" y="18171"/>
                    </a:cubicBezTo>
                    <a:lnTo>
                      <a:pt x="38748" y="18171"/>
                    </a:lnTo>
                    <a:cubicBezTo>
                      <a:pt x="40953" y="18171"/>
                      <a:pt x="42733" y="16391"/>
                      <a:pt x="42733" y="14186"/>
                    </a:cubicBezTo>
                    <a:lnTo>
                      <a:pt x="42733" y="3960"/>
                    </a:lnTo>
                    <a:cubicBezTo>
                      <a:pt x="42733" y="1755"/>
                      <a:pt x="40953" y="0"/>
                      <a:pt x="38748" y="0"/>
                    </a:cubicBezTo>
                    <a:close/>
                  </a:path>
                </a:pathLst>
              </a:custGeom>
              <a:solidFill>
                <a:srgbClr val="5B3C43"/>
              </a:solidFill>
              <a:ln cap="flat" cmpd="sng" w="19050">
                <a:solidFill>
                  <a:srgbClr val="5B3C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2" name="Google Shape;292;p27"/>
              <p:cNvCxnSpPr/>
              <p:nvPr/>
            </p:nvCxnSpPr>
            <p:spPr>
              <a:xfrm>
                <a:off x="6558125" y="4276516"/>
                <a:ext cx="260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B3C4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27"/>
              <p:cNvCxnSpPr/>
              <p:nvPr/>
            </p:nvCxnSpPr>
            <p:spPr>
              <a:xfrm>
                <a:off x="-34353" y="866783"/>
                <a:ext cx="26028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5B3C4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94" name="Google Shape;294;p27"/>
            <p:cNvSpPr/>
            <p:nvPr/>
          </p:nvSpPr>
          <p:spPr>
            <a:xfrm>
              <a:off x="4316400" y="614427"/>
              <a:ext cx="511200" cy="511200"/>
            </a:xfrm>
            <a:prstGeom prst="rect">
              <a:avLst/>
            </a:prstGeom>
            <a:solidFill>
              <a:srgbClr val="B794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6318375" y="1431627"/>
              <a:ext cx="511200" cy="511200"/>
            </a:xfrm>
            <a:prstGeom prst="rect">
              <a:avLst/>
            </a:prstGeom>
            <a:solidFill>
              <a:srgbClr val="B794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4316400" y="2316152"/>
              <a:ext cx="511200" cy="511200"/>
            </a:xfrm>
            <a:prstGeom prst="rect">
              <a:avLst/>
            </a:prstGeom>
            <a:solidFill>
              <a:srgbClr val="B794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2311200" y="3167677"/>
              <a:ext cx="511200" cy="511200"/>
            </a:xfrm>
            <a:prstGeom prst="rect">
              <a:avLst/>
            </a:prstGeom>
            <a:solidFill>
              <a:srgbClr val="B794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6318375" y="4017877"/>
              <a:ext cx="511200" cy="511200"/>
            </a:xfrm>
            <a:prstGeom prst="rect">
              <a:avLst/>
            </a:prstGeom>
            <a:solidFill>
              <a:srgbClr val="B794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7"/>
          <p:cNvSpPr txBox="1"/>
          <p:nvPr/>
        </p:nvSpPr>
        <p:spPr>
          <a:xfrm>
            <a:off x="3393400" y="1165925"/>
            <a:ext cx="23808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rPr>
              <a:t>Stage 1</a:t>
            </a:r>
            <a:br>
              <a:rPr b="1" i="0" lang="es" sz="1200" u="none" cap="none" strike="noStrike">
                <a:solidFill>
                  <a:srgbClr val="5B3C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i="1" lang="es" sz="1500" u="sng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S3</a:t>
            </a:r>
            <a:r>
              <a:rPr lang="es" sz="15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 store inventory-related data</a:t>
            </a:r>
            <a:endParaRPr b="0" i="0" sz="1500" u="none" cap="none" strike="noStrike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6875925" y="927550"/>
            <a:ext cx="21207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rPr>
              <a:t>Stage 2</a:t>
            </a:r>
            <a:br>
              <a:rPr b="0" i="0" lang="es" sz="1400" u="none" cap="none" strike="noStrike">
                <a:solidFill>
                  <a:srgbClr val="5B3C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i="1" lang="es" sz="1500" u="sng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Athena</a:t>
            </a:r>
            <a:r>
              <a:rPr lang="es" sz="15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 use SQL queries to perform basic data aggregations</a:t>
            </a:r>
            <a:endParaRPr b="0" i="0" sz="1500" u="none" cap="none" strike="noStrike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5969700" y="2964575"/>
            <a:ext cx="2709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rPr>
              <a:t>Stage 5</a:t>
            </a:r>
            <a:endParaRPr b="1" i="0" sz="1400" u="none" cap="none" strike="noStrike">
              <a:solidFill>
                <a:srgbClr val="5B3C43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1" lang="es" sz="1500" u="sng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QuickSight</a:t>
            </a:r>
            <a:r>
              <a:rPr lang="es" sz="15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 visualize predictive results, and offer suggestions on inventory optimization</a:t>
            </a:r>
            <a:endParaRPr b="0" i="0" sz="1500" u="none" cap="none" strike="noStrike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3402900" y="2764650"/>
            <a:ext cx="2339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rPr>
              <a:t>Stage 3</a:t>
            </a:r>
            <a:br>
              <a:rPr b="0" i="0" lang="es" sz="1200" u="none" cap="none" strike="noStrike">
                <a:solidFill>
                  <a:srgbClr val="5B3C43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</a:br>
            <a:r>
              <a:rPr i="1" lang="es" sz="1500" u="sng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QuickSight</a:t>
            </a:r>
            <a:r>
              <a:rPr lang="es" sz="15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 exploratory data visualization using the tables created in Athena</a:t>
            </a:r>
            <a:endParaRPr b="0" i="0" sz="1500" u="none" cap="none" strike="noStrike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599825" y="2901425"/>
            <a:ext cx="16659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rPr>
              <a:t>Stage 4</a:t>
            </a:r>
            <a:br>
              <a:rPr b="1" i="0" lang="es" sz="1200" u="none" cap="none" strike="noStrike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i="1" lang="es" sz="1500" u="sng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Sagemaker</a:t>
            </a:r>
            <a:r>
              <a:rPr lang="es" sz="15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: build predictive models to predict sales and demand</a:t>
            </a:r>
            <a:r>
              <a:rPr lang="es" sz="10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 b="0" i="0" sz="1000" u="none" cap="none" strike="noStrike">
              <a:solidFill>
                <a:srgbClr val="5B3C4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304" name="Google Shape;304;p27"/>
          <p:cNvGrpSpPr/>
          <p:nvPr/>
        </p:nvGrpSpPr>
        <p:grpSpPr>
          <a:xfrm>
            <a:off x="2440549" y="744614"/>
            <a:ext cx="4286500" cy="3695754"/>
            <a:chOff x="2440549" y="744614"/>
            <a:chExt cx="4286500" cy="3695754"/>
          </a:xfrm>
        </p:grpSpPr>
        <p:sp>
          <p:nvSpPr>
            <p:cNvPr id="305" name="Google Shape;305;p27"/>
            <p:cNvSpPr/>
            <p:nvPr/>
          </p:nvSpPr>
          <p:spPr>
            <a:xfrm>
              <a:off x="6420901" y="1513125"/>
              <a:ext cx="306148" cy="348206"/>
            </a:xfrm>
            <a:custGeom>
              <a:rect b="b" l="l" r="r" t="t"/>
              <a:pathLst>
                <a:path extrusionOk="0" h="12004" w="10555">
                  <a:moveTo>
                    <a:pt x="5262" y="709"/>
                  </a:moveTo>
                  <a:lnTo>
                    <a:pt x="9420" y="2788"/>
                  </a:lnTo>
                  <a:lnTo>
                    <a:pt x="8066" y="3450"/>
                  </a:lnTo>
                  <a:lnTo>
                    <a:pt x="5451" y="2127"/>
                  </a:lnTo>
                  <a:cubicBezTo>
                    <a:pt x="5403" y="2111"/>
                    <a:pt x="5348" y="2103"/>
                    <a:pt x="5293" y="2103"/>
                  </a:cubicBezTo>
                  <a:cubicBezTo>
                    <a:pt x="5238" y="2103"/>
                    <a:pt x="5183" y="2111"/>
                    <a:pt x="5136" y="2127"/>
                  </a:cubicBezTo>
                  <a:lnTo>
                    <a:pt x="2489" y="3450"/>
                  </a:lnTo>
                  <a:lnTo>
                    <a:pt x="1197" y="2788"/>
                  </a:lnTo>
                  <a:lnTo>
                    <a:pt x="5262" y="709"/>
                  </a:lnTo>
                  <a:close/>
                  <a:moveTo>
                    <a:pt x="4915" y="3040"/>
                  </a:moveTo>
                  <a:lnTo>
                    <a:pt x="4915" y="6222"/>
                  </a:lnTo>
                  <a:lnTo>
                    <a:pt x="2804" y="7294"/>
                  </a:lnTo>
                  <a:lnTo>
                    <a:pt x="2804" y="4080"/>
                  </a:lnTo>
                  <a:lnTo>
                    <a:pt x="4915" y="3040"/>
                  </a:lnTo>
                  <a:close/>
                  <a:moveTo>
                    <a:pt x="5640" y="3040"/>
                  </a:moveTo>
                  <a:lnTo>
                    <a:pt x="7750" y="4080"/>
                  </a:lnTo>
                  <a:lnTo>
                    <a:pt x="7750" y="7294"/>
                  </a:lnTo>
                  <a:lnTo>
                    <a:pt x="5640" y="6222"/>
                  </a:lnTo>
                  <a:lnTo>
                    <a:pt x="5640" y="3040"/>
                  </a:lnTo>
                  <a:close/>
                  <a:moveTo>
                    <a:pt x="5262" y="6758"/>
                  </a:moveTo>
                  <a:lnTo>
                    <a:pt x="7278" y="7798"/>
                  </a:lnTo>
                  <a:lnTo>
                    <a:pt x="5262" y="8806"/>
                  </a:lnTo>
                  <a:lnTo>
                    <a:pt x="3277" y="7798"/>
                  </a:lnTo>
                  <a:lnTo>
                    <a:pt x="5262" y="6758"/>
                  </a:lnTo>
                  <a:close/>
                  <a:moveTo>
                    <a:pt x="725" y="3372"/>
                  </a:moveTo>
                  <a:lnTo>
                    <a:pt x="2111" y="4080"/>
                  </a:lnTo>
                  <a:lnTo>
                    <a:pt x="2111" y="7829"/>
                  </a:lnTo>
                  <a:cubicBezTo>
                    <a:pt x="2111" y="7955"/>
                    <a:pt x="2206" y="8081"/>
                    <a:pt x="2332" y="8113"/>
                  </a:cubicBezTo>
                  <a:lnTo>
                    <a:pt x="4915" y="9404"/>
                  </a:lnTo>
                  <a:lnTo>
                    <a:pt x="4915" y="10980"/>
                  </a:lnTo>
                  <a:lnTo>
                    <a:pt x="725" y="8869"/>
                  </a:lnTo>
                  <a:lnTo>
                    <a:pt x="725" y="3372"/>
                  </a:lnTo>
                  <a:close/>
                  <a:moveTo>
                    <a:pt x="9861" y="3387"/>
                  </a:moveTo>
                  <a:lnTo>
                    <a:pt x="9861" y="8932"/>
                  </a:lnTo>
                  <a:lnTo>
                    <a:pt x="5640" y="11011"/>
                  </a:lnTo>
                  <a:lnTo>
                    <a:pt x="5640" y="9436"/>
                  </a:lnTo>
                  <a:lnTo>
                    <a:pt x="8223" y="8144"/>
                  </a:lnTo>
                  <a:cubicBezTo>
                    <a:pt x="8349" y="8113"/>
                    <a:pt x="8412" y="7987"/>
                    <a:pt x="8412" y="7829"/>
                  </a:cubicBezTo>
                  <a:lnTo>
                    <a:pt x="8412" y="4080"/>
                  </a:lnTo>
                  <a:lnTo>
                    <a:pt x="9861" y="3387"/>
                  </a:lnTo>
                  <a:close/>
                  <a:moveTo>
                    <a:pt x="5262" y="0"/>
                  </a:moveTo>
                  <a:cubicBezTo>
                    <a:pt x="5206" y="0"/>
                    <a:pt x="5151" y="16"/>
                    <a:pt x="5104" y="47"/>
                  </a:cubicBezTo>
                  <a:lnTo>
                    <a:pt x="284" y="2473"/>
                  </a:lnTo>
                  <a:cubicBezTo>
                    <a:pt x="63" y="2536"/>
                    <a:pt x="0" y="2662"/>
                    <a:pt x="0" y="2820"/>
                  </a:cubicBezTo>
                  <a:lnTo>
                    <a:pt x="0" y="9152"/>
                  </a:lnTo>
                  <a:cubicBezTo>
                    <a:pt x="0" y="9278"/>
                    <a:pt x="63" y="9404"/>
                    <a:pt x="189" y="9499"/>
                  </a:cubicBezTo>
                  <a:lnTo>
                    <a:pt x="5104" y="11956"/>
                  </a:lnTo>
                  <a:cubicBezTo>
                    <a:pt x="5151" y="11988"/>
                    <a:pt x="5206" y="12003"/>
                    <a:pt x="5262" y="12003"/>
                  </a:cubicBezTo>
                  <a:cubicBezTo>
                    <a:pt x="5317" y="12003"/>
                    <a:pt x="5372" y="11988"/>
                    <a:pt x="5419" y="11956"/>
                  </a:cubicBezTo>
                  <a:lnTo>
                    <a:pt x="10365" y="9499"/>
                  </a:lnTo>
                  <a:cubicBezTo>
                    <a:pt x="10460" y="9404"/>
                    <a:pt x="10554" y="9278"/>
                    <a:pt x="10554" y="9152"/>
                  </a:cubicBezTo>
                  <a:lnTo>
                    <a:pt x="10554" y="2788"/>
                  </a:lnTo>
                  <a:cubicBezTo>
                    <a:pt x="10554" y="2662"/>
                    <a:pt x="10460" y="2568"/>
                    <a:pt x="10365" y="2505"/>
                  </a:cubicBezTo>
                  <a:lnTo>
                    <a:pt x="5419" y="47"/>
                  </a:lnTo>
                  <a:cubicBezTo>
                    <a:pt x="5372" y="16"/>
                    <a:pt x="5317" y="0"/>
                    <a:pt x="5262" y="0"/>
                  </a:cubicBezTo>
                  <a:close/>
                </a:path>
              </a:pathLst>
            </a:custGeom>
            <a:solidFill>
              <a:srgbClr val="5B3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4437025" y="744614"/>
              <a:ext cx="252520" cy="250830"/>
            </a:xfrm>
            <a:custGeom>
              <a:rect b="b" l="l" r="r" t="t"/>
              <a:pathLst>
                <a:path extrusionOk="0" h="12673" w="12760">
                  <a:moveTo>
                    <a:pt x="2225" y="866"/>
                  </a:moveTo>
                  <a:cubicBezTo>
                    <a:pt x="2371" y="866"/>
                    <a:pt x="2521" y="929"/>
                    <a:pt x="2647" y="1056"/>
                  </a:cubicBezTo>
                  <a:lnTo>
                    <a:pt x="3245" y="1654"/>
                  </a:lnTo>
                  <a:lnTo>
                    <a:pt x="1702" y="3166"/>
                  </a:lnTo>
                  <a:lnTo>
                    <a:pt x="1103" y="2599"/>
                  </a:lnTo>
                  <a:cubicBezTo>
                    <a:pt x="1072" y="2536"/>
                    <a:pt x="977" y="2473"/>
                    <a:pt x="977" y="2379"/>
                  </a:cubicBezTo>
                  <a:cubicBezTo>
                    <a:pt x="914" y="2190"/>
                    <a:pt x="946" y="1906"/>
                    <a:pt x="1103" y="1749"/>
                  </a:cubicBezTo>
                  <a:lnTo>
                    <a:pt x="1828" y="1056"/>
                  </a:lnTo>
                  <a:cubicBezTo>
                    <a:pt x="1938" y="929"/>
                    <a:pt x="2080" y="866"/>
                    <a:pt x="2225" y="866"/>
                  </a:cubicBezTo>
                  <a:close/>
                  <a:moveTo>
                    <a:pt x="3812" y="2221"/>
                  </a:moveTo>
                  <a:lnTo>
                    <a:pt x="4506" y="2914"/>
                  </a:lnTo>
                  <a:lnTo>
                    <a:pt x="2962" y="4427"/>
                  </a:lnTo>
                  <a:lnTo>
                    <a:pt x="2300" y="3765"/>
                  </a:lnTo>
                  <a:lnTo>
                    <a:pt x="3812" y="2221"/>
                  </a:lnTo>
                  <a:close/>
                  <a:moveTo>
                    <a:pt x="9452" y="1056"/>
                  </a:moveTo>
                  <a:lnTo>
                    <a:pt x="11783" y="3387"/>
                  </a:lnTo>
                  <a:lnTo>
                    <a:pt x="8979" y="6159"/>
                  </a:lnTo>
                  <a:lnTo>
                    <a:pt x="6648" y="3828"/>
                  </a:lnTo>
                  <a:lnTo>
                    <a:pt x="7908" y="2599"/>
                  </a:lnTo>
                  <a:lnTo>
                    <a:pt x="8790" y="3450"/>
                  </a:lnTo>
                  <a:cubicBezTo>
                    <a:pt x="8869" y="3529"/>
                    <a:pt x="8979" y="3568"/>
                    <a:pt x="9090" y="3568"/>
                  </a:cubicBezTo>
                  <a:cubicBezTo>
                    <a:pt x="9200" y="3568"/>
                    <a:pt x="9310" y="3529"/>
                    <a:pt x="9389" y="3450"/>
                  </a:cubicBezTo>
                  <a:cubicBezTo>
                    <a:pt x="9546" y="3292"/>
                    <a:pt x="9546" y="3009"/>
                    <a:pt x="9389" y="2851"/>
                  </a:cubicBezTo>
                  <a:lnTo>
                    <a:pt x="8507" y="2001"/>
                  </a:lnTo>
                  <a:lnTo>
                    <a:pt x="9452" y="1056"/>
                  </a:lnTo>
                  <a:close/>
                  <a:moveTo>
                    <a:pt x="5041" y="3450"/>
                  </a:moveTo>
                  <a:cubicBezTo>
                    <a:pt x="5356" y="3765"/>
                    <a:pt x="10366" y="8711"/>
                    <a:pt x="10523" y="8932"/>
                  </a:cubicBezTo>
                  <a:lnTo>
                    <a:pt x="8948" y="10412"/>
                  </a:lnTo>
                  <a:lnTo>
                    <a:pt x="3497" y="4994"/>
                  </a:lnTo>
                  <a:lnTo>
                    <a:pt x="5041" y="3450"/>
                  </a:lnTo>
                  <a:close/>
                  <a:moveTo>
                    <a:pt x="10996" y="9625"/>
                  </a:moveTo>
                  <a:lnTo>
                    <a:pt x="11657" y="11610"/>
                  </a:lnTo>
                  <a:lnTo>
                    <a:pt x="9609" y="10948"/>
                  </a:lnTo>
                  <a:lnTo>
                    <a:pt x="10996" y="9625"/>
                  </a:lnTo>
                  <a:close/>
                  <a:moveTo>
                    <a:pt x="3939" y="6600"/>
                  </a:moveTo>
                  <a:lnTo>
                    <a:pt x="6270" y="8932"/>
                  </a:lnTo>
                  <a:lnTo>
                    <a:pt x="3466" y="11736"/>
                  </a:lnTo>
                  <a:lnTo>
                    <a:pt x="1135" y="9404"/>
                  </a:lnTo>
                  <a:lnTo>
                    <a:pt x="2489" y="8050"/>
                  </a:lnTo>
                  <a:lnTo>
                    <a:pt x="3340" y="8932"/>
                  </a:lnTo>
                  <a:cubicBezTo>
                    <a:pt x="3419" y="9010"/>
                    <a:pt x="3529" y="9050"/>
                    <a:pt x="3639" y="9050"/>
                  </a:cubicBezTo>
                  <a:cubicBezTo>
                    <a:pt x="3749" y="9050"/>
                    <a:pt x="3860" y="9010"/>
                    <a:pt x="3939" y="8932"/>
                  </a:cubicBezTo>
                  <a:cubicBezTo>
                    <a:pt x="4096" y="8774"/>
                    <a:pt x="4096" y="8491"/>
                    <a:pt x="3939" y="8333"/>
                  </a:cubicBezTo>
                  <a:lnTo>
                    <a:pt x="3088" y="7482"/>
                  </a:lnTo>
                  <a:lnTo>
                    <a:pt x="3939" y="6600"/>
                  </a:lnTo>
                  <a:close/>
                  <a:moveTo>
                    <a:pt x="2194" y="0"/>
                  </a:moveTo>
                  <a:cubicBezTo>
                    <a:pt x="1828" y="0"/>
                    <a:pt x="1465" y="142"/>
                    <a:pt x="1198" y="425"/>
                  </a:cubicBezTo>
                  <a:lnTo>
                    <a:pt x="473" y="1119"/>
                  </a:lnTo>
                  <a:cubicBezTo>
                    <a:pt x="221" y="1402"/>
                    <a:pt x="95" y="1749"/>
                    <a:pt x="95" y="2127"/>
                  </a:cubicBezTo>
                  <a:cubicBezTo>
                    <a:pt x="95" y="2473"/>
                    <a:pt x="252" y="2851"/>
                    <a:pt x="473" y="3103"/>
                  </a:cubicBezTo>
                  <a:lnTo>
                    <a:pt x="1387" y="4017"/>
                  </a:lnTo>
                  <a:cubicBezTo>
                    <a:pt x="1387" y="4017"/>
                    <a:pt x="2647" y="5277"/>
                    <a:pt x="2615" y="5277"/>
                  </a:cubicBezTo>
                  <a:lnTo>
                    <a:pt x="3277" y="5939"/>
                  </a:lnTo>
                  <a:lnTo>
                    <a:pt x="2174" y="7041"/>
                  </a:lnTo>
                  <a:lnTo>
                    <a:pt x="2048" y="7167"/>
                  </a:lnTo>
                  <a:lnTo>
                    <a:pt x="158" y="9058"/>
                  </a:lnTo>
                  <a:cubicBezTo>
                    <a:pt x="0" y="9215"/>
                    <a:pt x="0" y="9467"/>
                    <a:pt x="158" y="9625"/>
                  </a:cubicBezTo>
                  <a:lnTo>
                    <a:pt x="3088" y="12555"/>
                  </a:lnTo>
                  <a:cubicBezTo>
                    <a:pt x="3167" y="12634"/>
                    <a:pt x="3269" y="12673"/>
                    <a:pt x="3371" y="12673"/>
                  </a:cubicBezTo>
                  <a:cubicBezTo>
                    <a:pt x="3474" y="12673"/>
                    <a:pt x="3576" y="12634"/>
                    <a:pt x="3655" y="12555"/>
                  </a:cubicBezTo>
                  <a:lnTo>
                    <a:pt x="6742" y="9467"/>
                  </a:lnTo>
                  <a:lnTo>
                    <a:pt x="8570" y="11295"/>
                  </a:lnTo>
                  <a:cubicBezTo>
                    <a:pt x="8601" y="11326"/>
                    <a:pt x="8633" y="11358"/>
                    <a:pt x="8696" y="11358"/>
                  </a:cubicBezTo>
                  <a:cubicBezTo>
                    <a:pt x="8759" y="11452"/>
                    <a:pt x="8822" y="11515"/>
                    <a:pt x="8948" y="11578"/>
                  </a:cubicBezTo>
                  <a:lnTo>
                    <a:pt x="12098" y="12618"/>
                  </a:lnTo>
                  <a:cubicBezTo>
                    <a:pt x="12147" y="12637"/>
                    <a:pt x="12196" y="12646"/>
                    <a:pt x="12243" y="12646"/>
                  </a:cubicBezTo>
                  <a:cubicBezTo>
                    <a:pt x="12500" y="12646"/>
                    <a:pt x="12709" y="12380"/>
                    <a:pt x="12602" y="12114"/>
                  </a:cubicBezTo>
                  <a:lnTo>
                    <a:pt x="11657" y="8963"/>
                  </a:lnTo>
                  <a:cubicBezTo>
                    <a:pt x="11626" y="8900"/>
                    <a:pt x="11594" y="8806"/>
                    <a:pt x="11468" y="8743"/>
                  </a:cubicBezTo>
                  <a:cubicBezTo>
                    <a:pt x="11437" y="8648"/>
                    <a:pt x="11531" y="8806"/>
                    <a:pt x="9546" y="6758"/>
                  </a:cubicBezTo>
                  <a:lnTo>
                    <a:pt x="12602" y="3702"/>
                  </a:lnTo>
                  <a:cubicBezTo>
                    <a:pt x="12760" y="3544"/>
                    <a:pt x="12760" y="3261"/>
                    <a:pt x="12602" y="3103"/>
                  </a:cubicBezTo>
                  <a:lnTo>
                    <a:pt x="9704" y="173"/>
                  </a:lnTo>
                  <a:cubicBezTo>
                    <a:pt x="9625" y="95"/>
                    <a:pt x="9515" y="55"/>
                    <a:pt x="9405" y="55"/>
                  </a:cubicBezTo>
                  <a:cubicBezTo>
                    <a:pt x="9294" y="55"/>
                    <a:pt x="9184" y="95"/>
                    <a:pt x="9105" y="173"/>
                  </a:cubicBezTo>
                  <a:lnTo>
                    <a:pt x="7656" y="1654"/>
                  </a:lnTo>
                  <a:lnTo>
                    <a:pt x="7530" y="1749"/>
                  </a:lnTo>
                  <a:lnTo>
                    <a:pt x="6049" y="3261"/>
                  </a:lnTo>
                  <a:lnTo>
                    <a:pt x="3214" y="425"/>
                  </a:lnTo>
                  <a:cubicBezTo>
                    <a:pt x="2930" y="142"/>
                    <a:pt x="2560" y="0"/>
                    <a:pt x="2194" y="0"/>
                  </a:cubicBezTo>
                  <a:close/>
                </a:path>
              </a:pathLst>
            </a:custGeom>
            <a:solidFill>
              <a:srgbClr val="5B3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2440549" y="3285672"/>
              <a:ext cx="252513" cy="275230"/>
            </a:xfrm>
            <a:custGeom>
              <a:rect b="b" l="l" r="r" t="t"/>
              <a:pathLst>
                <a:path extrusionOk="0" h="14147" w="12981">
                  <a:moveTo>
                    <a:pt x="10712" y="820"/>
                  </a:moveTo>
                  <a:cubicBezTo>
                    <a:pt x="11279" y="820"/>
                    <a:pt x="11752" y="1166"/>
                    <a:pt x="11909" y="1733"/>
                  </a:cubicBezTo>
                  <a:cubicBezTo>
                    <a:pt x="12067" y="2615"/>
                    <a:pt x="11531" y="3655"/>
                    <a:pt x="10680" y="3655"/>
                  </a:cubicBezTo>
                  <a:cubicBezTo>
                    <a:pt x="9924" y="3655"/>
                    <a:pt x="9420" y="2867"/>
                    <a:pt x="9798" y="2521"/>
                  </a:cubicBezTo>
                  <a:cubicBezTo>
                    <a:pt x="9865" y="2476"/>
                    <a:pt x="9963" y="2432"/>
                    <a:pt x="10071" y="2432"/>
                  </a:cubicBezTo>
                  <a:cubicBezTo>
                    <a:pt x="10116" y="2432"/>
                    <a:pt x="10162" y="2439"/>
                    <a:pt x="10208" y="2458"/>
                  </a:cubicBezTo>
                  <a:cubicBezTo>
                    <a:pt x="10271" y="2489"/>
                    <a:pt x="10302" y="2521"/>
                    <a:pt x="10365" y="2615"/>
                  </a:cubicBezTo>
                  <a:cubicBezTo>
                    <a:pt x="10394" y="2813"/>
                    <a:pt x="10600" y="2935"/>
                    <a:pt x="10801" y="2935"/>
                  </a:cubicBezTo>
                  <a:cubicBezTo>
                    <a:pt x="10824" y="2935"/>
                    <a:pt x="10847" y="2934"/>
                    <a:pt x="10869" y="2930"/>
                  </a:cubicBezTo>
                  <a:cubicBezTo>
                    <a:pt x="11090" y="2867"/>
                    <a:pt x="11216" y="2647"/>
                    <a:pt x="11184" y="2395"/>
                  </a:cubicBezTo>
                  <a:cubicBezTo>
                    <a:pt x="11090" y="2048"/>
                    <a:pt x="10838" y="1733"/>
                    <a:pt x="10491" y="1670"/>
                  </a:cubicBezTo>
                  <a:cubicBezTo>
                    <a:pt x="10382" y="1637"/>
                    <a:pt x="10265" y="1621"/>
                    <a:pt x="10148" y="1621"/>
                  </a:cubicBezTo>
                  <a:cubicBezTo>
                    <a:pt x="9828" y="1621"/>
                    <a:pt x="9502" y="1738"/>
                    <a:pt x="9294" y="1922"/>
                  </a:cubicBezTo>
                  <a:lnTo>
                    <a:pt x="9168" y="2048"/>
                  </a:lnTo>
                  <a:lnTo>
                    <a:pt x="3907" y="2048"/>
                  </a:lnTo>
                  <a:lnTo>
                    <a:pt x="3781" y="1922"/>
                  </a:lnTo>
                  <a:cubicBezTo>
                    <a:pt x="3556" y="1723"/>
                    <a:pt x="3242" y="1617"/>
                    <a:pt x="2934" y="1617"/>
                  </a:cubicBezTo>
                  <a:cubicBezTo>
                    <a:pt x="2463" y="1617"/>
                    <a:pt x="2005" y="1862"/>
                    <a:pt x="1891" y="2395"/>
                  </a:cubicBezTo>
                  <a:cubicBezTo>
                    <a:pt x="1859" y="2647"/>
                    <a:pt x="1985" y="2836"/>
                    <a:pt x="2206" y="2930"/>
                  </a:cubicBezTo>
                  <a:cubicBezTo>
                    <a:pt x="2228" y="2934"/>
                    <a:pt x="2250" y="2935"/>
                    <a:pt x="2272" y="2935"/>
                  </a:cubicBezTo>
                  <a:cubicBezTo>
                    <a:pt x="2469" y="2935"/>
                    <a:pt x="2653" y="2810"/>
                    <a:pt x="2710" y="2584"/>
                  </a:cubicBezTo>
                  <a:cubicBezTo>
                    <a:pt x="2741" y="2521"/>
                    <a:pt x="2804" y="2489"/>
                    <a:pt x="2867" y="2426"/>
                  </a:cubicBezTo>
                  <a:cubicBezTo>
                    <a:pt x="2899" y="2419"/>
                    <a:pt x="2934" y="2415"/>
                    <a:pt x="2971" y="2415"/>
                  </a:cubicBezTo>
                  <a:cubicBezTo>
                    <a:pt x="3082" y="2415"/>
                    <a:pt x="3206" y="2450"/>
                    <a:pt x="3277" y="2521"/>
                  </a:cubicBezTo>
                  <a:cubicBezTo>
                    <a:pt x="3623" y="2867"/>
                    <a:pt x="3119" y="3655"/>
                    <a:pt x="2395" y="3655"/>
                  </a:cubicBezTo>
                  <a:cubicBezTo>
                    <a:pt x="1544" y="3655"/>
                    <a:pt x="1040" y="2584"/>
                    <a:pt x="1292" y="1733"/>
                  </a:cubicBezTo>
                  <a:cubicBezTo>
                    <a:pt x="1512" y="1135"/>
                    <a:pt x="1922" y="820"/>
                    <a:pt x="2489" y="820"/>
                  </a:cubicBezTo>
                  <a:close/>
                  <a:moveTo>
                    <a:pt x="8822" y="2867"/>
                  </a:moveTo>
                  <a:cubicBezTo>
                    <a:pt x="8822" y="3183"/>
                    <a:pt x="8948" y="3466"/>
                    <a:pt x="9137" y="3718"/>
                  </a:cubicBezTo>
                  <a:lnTo>
                    <a:pt x="3749" y="3718"/>
                  </a:lnTo>
                  <a:cubicBezTo>
                    <a:pt x="3938" y="3466"/>
                    <a:pt x="4064" y="3183"/>
                    <a:pt x="4064" y="2867"/>
                  </a:cubicBezTo>
                  <a:close/>
                  <a:moveTo>
                    <a:pt x="10176" y="4537"/>
                  </a:moveTo>
                  <a:lnTo>
                    <a:pt x="10176" y="4978"/>
                  </a:lnTo>
                  <a:lnTo>
                    <a:pt x="10208" y="4978"/>
                  </a:lnTo>
                  <a:cubicBezTo>
                    <a:pt x="10208" y="5199"/>
                    <a:pt x="9987" y="5388"/>
                    <a:pt x="9767" y="5388"/>
                  </a:cubicBezTo>
                  <a:lnTo>
                    <a:pt x="3151" y="5388"/>
                  </a:lnTo>
                  <a:cubicBezTo>
                    <a:pt x="2930" y="5388"/>
                    <a:pt x="2710" y="5199"/>
                    <a:pt x="2710" y="4978"/>
                  </a:cubicBezTo>
                  <a:lnTo>
                    <a:pt x="2710" y="4537"/>
                  </a:lnTo>
                  <a:close/>
                  <a:moveTo>
                    <a:pt x="9357" y="6175"/>
                  </a:moveTo>
                  <a:lnTo>
                    <a:pt x="9357" y="11626"/>
                  </a:lnTo>
                  <a:lnTo>
                    <a:pt x="8538" y="11626"/>
                  </a:lnTo>
                  <a:lnTo>
                    <a:pt x="8538" y="7436"/>
                  </a:lnTo>
                  <a:cubicBezTo>
                    <a:pt x="8538" y="7215"/>
                    <a:pt x="8349" y="7026"/>
                    <a:pt x="8128" y="7026"/>
                  </a:cubicBezTo>
                  <a:cubicBezTo>
                    <a:pt x="7876" y="7026"/>
                    <a:pt x="7687" y="7215"/>
                    <a:pt x="7687" y="7436"/>
                  </a:cubicBezTo>
                  <a:lnTo>
                    <a:pt x="7687" y="11626"/>
                  </a:lnTo>
                  <a:lnTo>
                    <a:pt x="6868" y="11626"/>
                  </a:lnTo>
                  <a:lnTo>
                    <a:pt x="6868" y="7436"/>
                  </a:lnTo>
                  <a:cubicBezTo>
                    <a:pt x="6868" y="7215"/>
                    <a:pt x="6648" y="7026"/>
                    <a:pt x="6459" y="7026"/>
                  </a:cubicBezTo>
                  <a:cubicBezTo>
                    <a:pt x="6238" y="7026"/>
                    <a:pt x="6018" y="7215"/>
                    <a:pt x="6018" y="7436"/>
                  </a:cubicBezTo>
                  <a:lnTo>
                    <a:pt x="6018" y="11626"/>
                  </a:lnTo>
                  <a:lnTo>
                    <a:pt x="5199" y="11626"/>
                  </a:lnTo>
                  <a:lnTo>
                    <a:pt x="5199" y="7436"/>
                  </a:lnTo>
                  <a:cubicBezTo>
                    <a:pt x="5199" y="7215"/>
                    <a:pt x="5010" y="7026"/>
                    <a:pt x="4757" y="7026"/>
                  </a:cubicBezTo>
                  <a:cubicBezTo>
                    <a:pt x="4537" y="7026"/>
                    <a:pt x="4379" y="7215"/>
                    <a:pt x="4379" y="7436"/>
                  </a:cubicBezTo>
                  <a:lnTo>
                    <a:pt x="4379" y="11626"/>
                  </a:lnTo>
                  <a:lnTo>
                    <a:pt x="3560" y="11626"/>
                  </a:lnTo>
                  <a:lnTo>
                    <a:pt x="3560" y="6175"/>
                  </a:lnTo>
                  <a:close/>
                  <a:moveTo>
                    <a:pt x="9798" y="12413"/>
                  </a:moveTo>
                  <a:cubicBezTo>
                    <a:pt x="10050" y="12413"/>
                    <a:pt x="10239" y="12602"/>
                    <a:pt x="10239" y="12854"/>
                  </a:cubicBezTo>
                  <a:lnTo>
                    <a:pt x="10239" y="13264"/>
                  </a:lnTo>
                  <a:lnTo>
                    <a:pt x="2741" y="13264"/>
                  </a:lnTo>
                  <a:lnTo>
                    <a:pt x="2741" y="12854"/>
                  </a:lnTo>
                  <a:cubicBezTo>
                    <a:pt x="2741" y="12602"/>
                    <a:pt x="2962" y="12413"/>
                    <a:pt x="3182" y="12413"/>
                  </a:cubicBezTo>
                  <a:close/>
                  <a:moveTo>
                    <a:pt x="2363" y="1"/>
                  </a:moveTo>
                  <a:cubicBezTo>
                    <a:pt x="1418" y="1"/>
                    <a:pt x="662" y="599"/>
                    <a:pt x="378" y="1513"/>
                  </a:cubicBezTo>
                  <a:cubicBezTo>
                    <a:pt x="0" y="2804"/>
                    <a:pt x="693" y="4254"/>
                    <a:pt x="1954" y="4443"/>
                  </a:cubicBezTo>
                  <a:lnTo>
                    <a:pt x="1954" y="4915"/>
                  </a:lnTo>
                  <a:cubicBezTo>
                    <a:pt x="1954" y="5482"/>
                    <a:pt x="2332" y="5923"/>
                    <a:pt x="2804" y="6112"/>
                  </a:cubicBezTo>
                  <a:lnTo>
                    <a:pt x="2804" y="11689"/>
                  </a:lnTo>
                  <a:cubicBezTo>
                    <a:pt x="2332" y="11846"/>
                    <a:pt x="1954" y="12319"/>
                    <a:pt x="1954" y="12886"/>
                  </a:cubicBezTo>
                  <a:lnTo>
                    <a:pt x="1954" y="13705"/>
                  </a:lnTo>
                  <a:cubicBezTo>
                    <a:pt x="1954" y="13957"/>
                    <a:pt x="2174" y="14146"/>
                    <a:pt x="2395" y="14146"/>
                  </a:cubicBezTo>
                  <a:lnTo>
                    <a:pt x="10680" y="14146"/>
                  </a:lnTo>
                  <a:cubicBezTo>
                    <a:pt x="10901" y="14146"/>
                    <a:pt x="11058" y="13957"/>
                    <a:pt x="11058" y="13705"/>
                  </a:cubicBezTo>
                  <a:lnTo>
                    <a:pt x="11058" y="12886"/>
                  </a:lnTo>
                  <a:cubicBezTo>
                    <a:pt x="11058" y="12319"/>
                    <a:pt x="10712" y="11909"/>
                    <a:pt x="10239" y="11689"/>
                  </a:cubicBezTo>
                  <a:lnTo>
                    <a:pt x="10239" y="6112"/>
                  </a:lnTo>
                  <a:cubicBezTo>
                    <a:pt x="10712" y="5955"/>
                    <a:pt x="11058" y="5482"/>
                    <a:pt x="11058" y="4915"/>
                  </a:cubicBezTo>
                  <a:lnTo>
                    <a:pt x="11058" y="4411"/>
                  </a:lnTo>
                  <a:cubicBezTo>
                    <a:pt x="12319" y="4191"/>
                    <a:pt x="12980" y="2710"/>
                    <a:pt x="12602" y="1450"/>
                  </a:cubicBezTo>
                  <a:cubicBezTo>
                    <a:pt x="12287" y="568"/>
                    <a:pt x="11500" y="1"/>
                    <a:pt x="10586" y="1"/>
                  </a:cubicBezTo>
                  <a:close/>
                </a:path>
              </a:pathLst>
            </a:custGeom>
            <a:solidFill>
              <a:srgbClr val="5B3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8" name="Google Shape;308;p27"/>
            <p:cNvGrpSpPr/>
            <p:nvPr/>
          </p:nvGrpSpPr>
          <p:grpSpPr>
            <a:xfrm>
              <a:off x="6439871" y="4092172"/>
              <a:ext cx="268210" cy="348195"/>
              <a:chOff x="-3462150" y="2046625"/>
              <a:chExt cx="224500" cy="291450"/>
            </a:xfrm>
          </p:grpSpPr>
          <p:sp>
            <p:nvSpPr>
              <p:cNvPr id="309" name="Google Shape;309;p27"/>
              <p:cNvSpPr/>
              <p:nvPr/>
            </p:nvSpPr>
            <p:spPr>
              <a:xfrm>
                <a:off x="-3425125" y="2253000"/>
                <a:ext cx="51225" cy="50425"/>
              </a:xfrm>
              <a:custGeom>
                <a:rect b="b" l="l" r="r" t="t"/>
                <a:pathLst>
                  <a:path extrusionOk="0" h="2017" w="2049">
                    <a:moveTo>
                      <a:pt x="1009" y="662"/>
                    </a:moveTo>
                    <a:cubicBezTo>
                      <a:pt x="1198" y="662"/>
                      <a:pt x="1355" y="819"/>
                      <a:pt x="1355" y="1008"/>
                    </a:cubicBezTo>
                    <a:cubicBezTo>
                      <a:pt x="1355" y="1197"/>
                      <a:pt x="1166" y="1355"/>
                      <a:pt x="1009" y="1355"/>
                    </a:cubicBezTo>
                    <a:cubicBezTo>
                      <a:pt x="820" y="1355"/>
                      <a:pt x="662" y="1197"/>
                      <a:pt x="662" y="1008"/>
                    </a:cubicBez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0" y="441"/>
                      <a:pt x="0" y="1008"/>
                    </a:cubicBezTo>
                    <a:cubicBezTo>
                      <a:pt x="0" y="1575"/>
                      <a:pt x="473" y="2016"/>
                      <a:pt x="1009" y="2016"/>
                    </a:cubicBezTo>
                    <a:cubicBezTo>
                      <a:pt x="1576" y="2016"/>
                      <a:pt x="2048" y="1575"/>
                      <a:pt x="2048" y="1008"/>
                    </a:cubicBezTo>
                    <a:cubicBezTo>
                      <a:pt x="2048" y="441"/>
                      <a:pt x="1576" y="0"/>
                      <a:pt x="1009" y="0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-3425125" y="2116725"/>
                <a:ext cx="51225" cy="49650"/>
              </a:xfrm>
              <a:custGeom>
                <a:rect b="b" l="l" r="r" t="t"/>
                <a:pathLst>
                  <a:path extrusionOk="0" h="1986" w="2049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190"/>
                      <a:pt x="0" y="442"/>
                      <a:pt x="95" y="536"/>
                    </a:cubicBezTo>
                    <a:lnTo>
                      <a:pt x="536" y="977"/>
                    </a:lnTo>
                    <a:lnTo>
                      <a:pt x="95" y="1418"/>
                    </a:lnTo>
                    <a:cubicBezTo>
                      <a:pt x="0" y="1544"/>
                      <a:pt x="0" y="1765"/>
                      <a:pt x="95" y="1891"/>
                    </a:cubicBezTo>
                    <a:cubicBezTo>
                      <a:pt x="158" y="1954"/>
                      <a:pt x="252" y="1986"/>
                      <a:pt x="343" y="1986"/>
                    </a:cubicBezTo>
                    <a:cubicBezTo>
                      <a:pt x="434" y="1986"/>
                      <a:pt x="520" y="1954"/>
                      <a:pt x="568" y="1891"/>
                    </a:cubicBezTo>
                    <a:lnTo>
                      <a:pt x="1009" y="1450"/>
                    </a:lnTo>
                    <a:lnTo>
                      <a:pt x="1450" y="1891"/>
                    </a:lnTo>
                    <a:cubicBezTo>
                      <a:pt x="1513" y="1954"/>
                      <a:pt x="1599" y="1986"/>
                      <a:pt x="1686" y="1986"/>
                    </a:cubicBezTo>
                    <a:cubicBezTo>
                      <a:pt x="1773" y="1986"/>
                      <a:pt x="1859" y="1954"/>
                      <a:pt x="1922" y="1891"/>
                    </a:cubicBezTo>
                    <a:cubicBezTo>
                      <a:pt x="2048" y="1765"/>
                      <a:pt x="2048" y="1544"/>
                      <a:pt x="1922" y="1418"/>
                    </a:cubicBezTo>
                    <a:lnTo>
                      <a:pt x="1481" y="977"/>
                    </a:lnTo>
                    <a:lnTo>
                      <a:pt x="1922" y="536"/>
                    </a:lnTo>
                    <a:cubicBezTo>
                      <a:pt x="2048" y="442"/>
                      <a:pt x="2048" y="190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05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-3425125" y="2185250"/>
                <a:ext cx="51225" cy="49650"/>
              </a:xfrm>
              <a:custGeom>
                <a:rect b="b" l="l" r="r" t="t"/>
                <a:pathLst>
                  <a:path extrusionOk="0" h="1986" w="2049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536" y="1009"/>
                    </a:lnTo>
                    <a:lnTo>
                      <a:pt x="95" y="1418"/>
                    </a:lnTo>
                    <a:cubicBezTo>
                      <a:pt x="0" y="1544"/>
                      <a:pt x="0" y="1796"/>
                      <a:pt x="95" y="1891"/>
                    </a:cubicBezTo>
                    <a:cubicBezTo>
                      <a:pt x="158" y="1954"/>
                      <a:pt x="252" y="1985"/>
                      <a:pt x="343" y="1985"/>
                    </a:cubicBezTo>
                    <a:cubicBezTo>
                      <a:pt x="434" y="1985"/>
                      <a:pt x="520" y="1954"/>
                      <a:pt x="568" y="1891"/>
                    </a:cubicBezTo>
                    <a:lnTo>
                      <a:pt x="1009" y="1481"/>
                    </a:lnTo>
                    <a:lnTo>
                      <a:pt x="1450" y="1891"/>
                    </a:lnTo>
                    <a:cubicBezTo>
                      <a:pt x="1513" y="1954"/>
                      <a:pt x="1599" y="1985"/>
                      <a:pt x="1686" y="1985"/>
                    </a:cubicBezTo>
                    <a:cubicBezTo>
                      <a:pt x="1773" y="1985"/>
                      <a:pt x="1859" y="1954"/>
                      <a:pt x="1922" y="1891"/>
                    </a:cubicBezTo>
                    <a:cubicBezTo>
                      <a:pt x="2048" y="1796"/>
                      <a:pt x="2048" y="1544"/>
                      <a:pt x="1922" y="1418"/>
                    </a:cubicBezTo>
                    <a:lnTo>
                      <a:pt x="1481" y="1009"/>
                    </a:lnTo>
                    <a:lnTo>
                      <a:pt x="1922" y="568"/>
                    </a:lnTo>
                    <a:cubicBezTo>
                      <a:pt x="2048" y="410"/>
                      <a:pt x="2048" y="221"/>
                      <a:pt x="1922" y="95"/>
                    </a:cubicBezTo>
                    <a:cubicBezTo>
                      <a:pt x="1859" y="32"/>
                      <a:pt x="1773" y="1"/>
                      <a:pt x="1686" y="1"/>
                    </a:cubicBezTo>
                    <a:cubicBezTo>
                      <a:pt x="1599" y="1"/>
                      <a:pt x="1513" y="32"/>
                      <a:pt x="1450" y="95"/>
                    </a:cubicBezTo>
                    <a:lnTo>
                      <a:pt x="1009" y="536"/>
                    </a:lnTo>
                    <a:lnTo>
                      <a:pt x="568" y="95"/>
                    </a:lnTo>
                    <a:cubicBezTo>
                      <a:pt x="520" y="32"/>
                      <a:pt x="434" y="1"/>
                      <a:pt x="343" y="1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-3462150" y="2046625"/>
                <a:ext cx="224500" cy="291450"/>
              </a:xfrm>
              <a:custGeom>
                <a:rect b="b" l="l" r="r" t="t"/>
                <a:pathLst>
                  <a:path extrusionOk="0" h="11658" w="8980">
                    <a:moveTo>
                      <a:pt x="5924" y="694"/>
                    </a:moveTo>
                    <a:cubicBezTo>
                      <a:pt x="6113" y="694"/>
                      <a:pt x="6270" y="851"/>
                      <a:pt x="6270" y="1040"/>
                    </a:cubicBezTo>
                    <a:cubicBezTo>
                      <a:pt x="6270" y="1229"/>
                      <a:pt x="6113" y="1387"/>
                      <a:pt x="5924" y="1387"/>
                    </a:cubicBezTo>
                    <a:lnTo>
                      <a:pt x="3151" y="1387"/>
                    </a:lnTo>
                    <a:cubicBezTo>
                      <a:pt x="2962" y="1387"/>
                      <a:pt x="2805" y="1229"/>
                      <a:pt x="2805" y="1040"/>
                    </a:cubicBezTo>
                    <a:cubicBezTo>
                      <a:pt x="2805" y="851"/>
                      <a:pt x="2962" y="694"/>
                      <a:pt x="3151" y="694"/>
                    </a:cubicBezTo>
                    <a:close/>
                    <a:moveTo>
                      <a:pt x="8034" y="1356"/>
                    </a:moveTo>
                    <a:cubicBezTo>
                      <a:pt x="8255" y="1356"/>
                      <a:pt x="8413" y="1513"/>
                      <a:pt x="8413" y="1702"/>
                    </a:cubicBezTo>
                    <a:lnTo>
                      <a:pt x="8413" y="10649"/>
                    </a:lnTo>
                    <a:lnTo>
                      <a:pt x="8287" y="10649"/>
                    </a:lnTo>
                    <a:cubicBezTo>
                      <a:pt x="8287" y="10838"/>
                      <a:pt x="8129" y="10996"/>
                      <a:pt x="7940" y="10996"/>
                    </a:cubicBezTo>
                    <a:lnTo>
                      <a:pt x="1103" y="10996"/>
                    </a:lnTo>
                    <a:cubicBezTo>
                      <a:pt x="914" y="10996"/>
                      <a:pt x="757" y="10838"/>
                      <a:pt x="757" y="10649"/>
                    </a:cubicBezTo>
                    <a:lnTo>
                      <a:pt x="757" y="1702"/>
                    </a:lnTo>
                    <a:cubicBezTo>
                      <a:pt x="757" y="1513"/>
                      <a:pt x="914" y="1356"/>
                      <a:pt x="1103" y="1356"/>
                    </a:cubicBezTo>
                    <a:lnTo>
                      <a:pt x="2206" y="1356"/>
                    </a:lnTo>
                    <a:cubicBezTo>
                      <a:pt x="2364" y="1734"/>
                      <a:pt x="2742" y="2017"/>
                      <a:pt x="3214" y="2017"/>
                    </a:cubicBezTo>
                    <a:lnTo>
                      <a:pt x="5955" y="2017"/>
                    </a:lnTo>
                    <a:cubicBezTo>
                      <a:pt x="6396" y="2017"/>
                      <a:pt x="6774" y="1734"/>
                      <a:pt x="6932" y="1356"/>
                    </a:cubicBezTo>
                    <a:close/>
                    <a:moveTo>
                      <a:pt x="3120" y="1"/>
                    </a:moveTo>
                    <a:cubicBezTo>
                      <a:pt x="2679" y="1"/>
                      <a:pt x="2301" y="284"/>
                      <a:pt x="2143" y="694"/>
                    </a:cubicBezTo>
                    <a:lnTo>
                      <a:pt x="1040" y="694"/>
                    </a:lnTo>
                    <a:cubicBezTo>
                      <a:pt x="473" y="694"/>
                      <a:pt x="1" y="1166"/>
                      <a:pt x="1" y="1702"/>
                    </a:cubicBezTo>
                    <a:lnTo>
                      <a:pt x="1" y="10649"/>
                    </a:lnTo>
                    <a:cubicBezTo>
                      <a:pt x="1" y="11185"/>
                      <a:pt x="473" y="11658"/>
                      <a:pt x="1040" y="11658"/>
                    </a:cubicBezTo>
                    <a:lnTo>
                      <a:pt x="7877" y="11658"/>
                    </a:lnTo>
                    <a:cubicBezTo>
                      <a:pt x="8444" y="11658"/>
                      <a:pt x="8917" y="11185"/>
                      <a:pt x="8917" y="10649"/>
                    </a:cubicBezTo>
                    <a:lnTo>
                      <a:pt x="8917" y="1702"/>
                    </a:lnTo>
                    <a:cubicBezTo>
                      <a:pt x="8980" y="1166"/>
                      <a:pt x="8507" y="694"/>
                      <a:pt x="7971" y="694"/>
                    </a:cubicBezTo>
                    <a:lnTo>
                      <a:pt x="6869" y="694"/>
                    </a:lnTo>
                    <a:cubicBezTo>
                      <a:pt x="6711" y="284"/>
                      <a:pt x="6365" y="1"/>
                      <a:pt x="5892" y="1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-3358175" y="2133275"/>
                <a:ext cx="86650" cy="18125"/>
              </a:xfrm>
              <a:custGeom>
                <a:rect b="b" l="l" r="r" t="t"/>
                <a:pathLst>
                  <a:path extrusionOk="0" h="725" w="3466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78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-3358175" y="2201800"/>
                <a:ext cx="86650" cy="17350"/>
              </a:xfrm>
              <a:custGeom>
                <a:rect b="b" l="l" r="r" t="t"/>
                <a:pathLst>
                  <a:path extrusionOk="0" h="694" w="3466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lnTo>
                      <a:pt x="3088" y="693"/>
                    </a:lnTo>
                    <a:cubicBezTo>
                      <a:pt x="3308" y="693"/>
                      <a:pt x="3466" y="536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-3358175" y="2270325"/>
                <a:ext cx="86650" cy="18125"/>
              </a:xfrm>
              <a:custGeom>
                <a:rect b="b" l="l" r="r" t="t"/>
                <a:pathLst>
                  <a:path extrusionOk="0" h="725" w="3466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3088" y="725"/>
                    </a:lnTo>
                    <a:cubicBezTo>
                      <a:pt x="3308" y="725"/>
                      <a:pt x="3466" y="567"/>
                      <a:pt x="3466" y="347"/>
                    </a:cubicBezTo>
                    <a:cubicBezTo>
                      <a:pt x="3466" y="158"/>
                      <a:pt x="3308" y="0"/>
                      <a:pt x="3088" y="0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" name="Google Shape;316;p27"/>
            <p:cNvGrpSpPr/>
            <p:nvPr/>
          </p:nvGrpSpPr>
          <p:grpSpPr>
            <a:xfrm>
              <a:off x="4422214" y="2432575"/>
              <a:ext cx="299571" cy="278340"/>
              <a:chOff x="6524150" y="1938725"/>
              <a:chExt cx="297725" cy="276625"/>
            </a:xfrm>
          </p:grpSpPr>
          <p:sp>
            <p:nvSpPr>
              <p:cNvPr id="317" name="Google Shape;317;p27"/>
              <p:cNvSpPr/>
              <p:nvPr/>
            </p:nvSpPr>
            <p:spPr>
              <a:xfrm>
                <a:off x="6524150" y="2025375"/>
                <a:ext cx="297725" cy="189975"/>
              </a:xfrm>
              <a:custGeom>
                <a:rect b="b" l="l" r="r" t="t"/>
                <a:pathLst>
                  <a:path extrusionOk="0" h="7599" w="11909">
                    <a:moveTo>
                      <a:pt x="9767" y="2079"/>
                    </a:moveTo>
                    <a:lnTo>
                      <a:pt x="9767" y="5198"/>
                    </a:lnTo>
                    <a:cubicBezTo>
                      <a:pt x="9735" y="5041"/>
                      <a:pt x="9672" y="4915"/>
                      <a:pt x="9546" y="4789"/>
                    </a:cubicBezTo>
                    <a:lnTo>
                      <a:pt x="7813" y="3056"/>
                    </a:lnTo>
                    <a:cubicBezTo>
                      <a:pt x="7624" y="2867"/>
                      <a:pt x="7341" y="2741"/>
                      <a:pt x="7057" y="2741"/>
                    </a:cubicBezTo>
                    <a:lnTo>
                      <a:pt x="6018" y="2741"/>
                    </a:lnTo>
                    <a:cubicBezTo>
                      <a:pt x="5923" y="2741"/>
                      <a:pt x="5797" y="2836"/>
                      <a:pt x="5734" y="2930"/>
                    </a:cubicBezTo>
                    <a:lnTo>
                      <a:pt x="5482" y="3403"/>
                    </a:lnTo>
                    <a:cubicBezTo>
                      <a:pt x="5293" y="3812"/>
                      <a:pt x="4883" y="4001"/>
                      <a:pt x="4505" y="4001"/>
                    </a:cubicBezTo>
                    <a:lnTo>
                      <a:pt x="5356" y="2269"/>
                    </a:lnTo>
                    <a:cubicBezTo>
                      <a:pt x="5419" y="2143"/>
                      <a:pt x="5576" y="2079"/>
                      <a:pt x="5671" y="2079"/>
                    </a:cubicBezTo>
                    <a:close/>
                    <a:moveTo>
                      <a:pt x="1418" y="2079"/>
                    </a:moveTo>
                    <a:lnTo>
                      <a:pt x="1418" y="5545"/>
                    </a:lnTo>
                    <a:lnTo>
                      <a:pt x="725" y="5545"/>
                    </a:lnTo>
                    <a:lnTo>
                      <a:pt x="725" y="2079"/>
                    </a:lnTo>
                    <a:close/>
                    <a:moveTo>
                      <a:pt x="11153" y="2079"/>
                    </a:moveTo>
                    <a:lnTo>
                      <a:pt x="11153" y="5545"/>
                    </a:lnTo>
                    <a:lnTo>
                      <a:pt x="10460" y="5545"/>
                    </a:lnTo>
                    <a:lnTo>
                      <a:pt x="10460" y="2079"/>
                    </a:lnTo>
                    <a:close/>
                    <a:moveTo>
                      <a:pt x="6931" y="630"/>
                    </a:moveTo>
                    <a:cubicBezTo>
                      <a:pt x="6774" y="1008"/>
                      <a:pt x="6427" y="1323"/>
                      <a:pt x="5955" y="1323"/>
                    </a:cubicBezTo>
                    <a:lnTo>
                      <a:pt x="5671" y="1323"/>
                    </a:lnTo>
                    <a:cubicBezTo>
                      <a:pt x="5293" y="1323"/>
                      <a:pt x="4946" y="1575"/>
                      <a:pt x="4726" y="1922"/>
                    </a:cubicBezTo>
                    <a:lnTo>
                      <a:pt x="3655" y="4064"/>
                    </a:lnTo>
                    <a:cubicBezTo>
                      <a:pt x="3623" y="4127"/>
                      <a:pt x="3623" y="4253"/>
                      <a:pt x="3655" y="4316"/>
                    </a:cubicBezTo>
                    <a:cubicBezTo>
                      <a:pt x="3718" y="4411"/>
                      <a:pt x="3781" y="4474"/>
                      <a:pt x="3875" y="4537"/>
                    </a:cubicBezTo>
                    <a:cubicBezTo>
                      <a:pt x="4088" y="4627"/>
                      <a:pt x="4310" y="4670"/>
                      <a:pt x="4532" y="4670"/>
                    </a:cubicBezTo>
                    <a:cubicBezTo>
                      <a:pt x="5165" y="4670"/>
                      <a:pt x="5785" y="4316"/>
                      <a:pt x="6112" y="3686"/>
                    </a:cubicBezTo>
                    <a:lnTo>
                      <a:pt x="6238" y="3434"/>
                    </a:lnTo>
                    <a:lnTo>
                      <a:pt x="7026" y="3434"/>
                    </a:lnTo>
                    <a:cubicBezTo>
                      <a:pt x="7089" y="3434"/>
                      <a:pt x="7215" y="3466"/>
                      <a:pt x="7246" y="3529"/>
                    </a:cubicBezTo>
                    <a:lnTo>
                      <a:pt x="8979" y="5261"/>
                    </a:lnTo>
                    <a:cubicBezTo>
                      <a:pt x="9137" y="5419"/>
                      <a:pt x="9137" y="5545"/>
                      <a:pt x="9105" y="5640"/>
                    </a:cubicBezTo>
                    <a:cubicBezTo>
                      <a:pt x="9105" y="5671"/>
                      <a:pt x="9042" y="5829"/>
                      <a:pt x="8885" y="5860"/>
                    </a:cubicBezTo>
                    <a:lnTo>
                      <a:pt x="5576" y="6805"/>
                    </a:lnTo>
                    <a:cubicBezTo>
                      <a:pt x="5543" y="6814"/>
                      <a:pt x="5507" y="6818"/>
                      <a:pt x="5470" y="6818"/>
                    </a:cubicBezTo>
                    <a:cubicBezTo>
                      <a:pt x="5371" y="6818"/>
                      <a:pt x="5268" y="6788"/>
                      <a:pt x="5198" y="6742"/>
                    </a:cubicBezTo>
                    <a:lnTo>
                      <a:pt x="4096" y="5640"/>
                    </a:lnTo>
                    <a:cubicBezTo>
                      <a:pt x="4033" y="5545"/>
                      <a:pt x="3938" y="5514"/>
                      <a:pt x="3875" y="5514"/>
                    </a:cubicBezTo>
                    <a:lnTo>
                      <a:pt x="2111" y="5514"/>
                    </a:lnTo>
                    <a:lnTo>
                      <a:pt x="2111" y="2048"/>
                    </a:lnTo>
                    <a:lnTo>
                      <a:pt x="2741" y="2048"/>
                    </a:lnTo>
                    <a:cubicBezTo>
                      <a:pt x="3119" y="2048"/>
                      <a:pt x="3466" y="1796"/>
                      <a:pt x="3686" y="1449"/>
                    </a:cubicBezTo>
                    <a:lnTo>
                      <a:pt x="4001" y="819"/>
                    </a:lnTo>
                    <a:cubicBezTo>
                      <a:pt x="4064" y="693"/>
                      <a:pt x="4190" y="630"/>
                      <a:pt x="4316" y="630"/>
                    </a:cubicBezTo>
                    <a:close/>
                    <a:moveTo>
                      <a:pt x="4316" y="0"/>
                    </a:moveTo>
                    <a:cubicBezTo>
                      <a:pt x="3907" y="0"/>
                      <a:pt x="3560" y="221"/>
                      <a:pt x="3371" y="599"/>
                    </a:cubicBezTo>
                    <a:lnTo>
                      <a:pt x="3056" y="1229"/>
                    </a:lnTo>
                    <a:cubicBezTo>
                      <a:pt x="2962" y="1323"/>
                      <a:pt x="2836" y="1418"/>
                      <a:pt x="2741" y="1418"/>
                    </a:cubicBezTo>
                    <a:lnTo>
                      <a:pt x="378" y="1418"/>
                    </a:lnTo>
                    <a:cubicBezTo>
                      <a:pt x="158" y="1418"/>
                      <a:pt x="0" y="1575"/>
                      <a:pt x="0" y="1764"/>
                    </a:cubicBezTo>
                    <a:lnTo>
                      <a:pt x="0" y="5955"/>
                    </a:lnTo>
                    <a:cubicBezTo>
                      <a:pt x="0" y="6144"/>
                      <a:pt x="158" y="6301"/>
                      <a:pt x="378" y="6301"/>
                    </a:cubicBezTo>
                    <a:lnTo>
                      <a:pt x="3718" y="6301"/>
                    </a:lnTo>
                    <a:lnTo>
                      <a:pt x="4694" y="7278"/>
                    </a:lnTo>
                    <a:cubicBezTo>
                      <a:pt x="4894" y="7477"/>
                      <a:pt x="5139" y="7598"/>
                      <a:pt x="5410" y="7598"/>
                    </a:cubicBezTo>
                    <a:cubicBezTo>
                      <a:pt x="5525" y="7598"/>
                      <a:pt x="5644" y="7577"/>
                      <a:pt x="5766" y="7530"/>
                    </a:cubicBezTo>
                    <a:lnTo>
                      <a:pt x="9074" y="6553"/>
                    </a:lnTo>
                    <a:cubicBezTo>
                      <a:pt x="9263" y="6522"/>
                      <a:pt x="9420" y="6396"/>
                      <a:pt x="9578" y="6238"/>
                    </a:cubicBezTo>
                    <a:lnTo>
                      <a:pt x="11562" y="6238"/>
                    </a:lnTo>
                    <a:cubicBezTo>
                      <a:pt x="11751" y="6238"/>
                      <a:pt x="11909" y="6081"/>
                      <a:pt x="11909" y="5892"/>
                    </a:cubicBezTo>
                    <a:lnTo>
                      <a:pt x="11909" y="1733"/>
                    </a:lnTo>
                    <a:cubicBezTo>
                      <a:pt x="11877" y="1544"/>
                      <a:pt x="11720" y="1386"/>
                      <a:pt x="11499" y="1386"/>
                    </a:cubicBezTo>
                    <a:lnTo>
                      <a:pt x="7341" y="1386"/>
                    </a:lnTo>
                    <a:cubicBezTo>
                      <a:pt x="7561" y="1103"/>
                      <a:pt x="7687" y="693"/>
                      <a:pt x="7687" y="347"/>
                    </a:cubicBezTo>
                    <a:cubicBezTo>
                      <a:pt x="7687" y="158"/>
                      <a:pt x="7530" y="0"/>
                      <a:pt x="7341" y="0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7"/>
              <p:cNvSpPr/>
              <p:nvPr/>
            </p:nvSpPr>
            <p:spPr>
              <a:xfrm>
                <a:off x="6664325" y="1938725"/>
                <a:ext cx="17375" cy="43350"/>
              </a:xfrm>
              <a:custGeom>
                <a:rect b="b" l="l" r="r" t="t"/>
                <a:pathLst>
                  <a:path extrusionOk="0" h="1734" w="695">
                    <a:moveTo>
                      <a:pt x="348" y="1"/>
                    </a:moveTo>
                    <a:cubicBezTo>
                      <a:pt x="159" y="1"/>
                      <a:pt x="1" y="158"/>
                      <a:pt x="1" y="347"/>
                    </a:cubicBezTo>
                    <a:lnTo>
                      <a:pt x="1" y="1355"/>
                    </a:lnTo>
                    <a:cubicBezTo>
                      <a:pt x="1" y="1576"/>
                      <a:pt x="159" y="1733"/>
                      <a:pt x="348" y="1733"/>
                    </a:cubicBezTo>
                    <a:cubicBezTo>
                      <a:pt x="537" y="1733"/>
                      <a:pt x="694" y="1576"/>
                      <a:pt x="694" y="1355"/>
                    </a:cubicBezTo>
                    <a:lnTo>
                      <a:pt x="694" y="347"/>
                    </a:lnTo>
                    <a:cubicBezTo>
                      <a:pt x="694" y="158"/>
                      <a:pt x="537" y="1"/>
                      <a:pt x="348" y="1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7"/>
              <p:cNvSpPr/>
              <p:nvPr/>
            </p:nvSpPr>
            <p:spPr>
              <a:xfrm>
                <a:off x="6594250" y="1972800"/>
                <a:ext cx="35450" cy="35275"/>
              </a:xfrm>
              <a:custGeom>
                <a:rect b="b" l="l" r="r" t="t"/>
                <a:pathLst>
                  <a:path extrusionOk="0" h="1411" w="1418">
                    <a:moveTo>
                      <a:pt x="374" y="0"/>
                    </a:moveTo>
                    <a:cubicBezTo>
                      <a:pt x="291" y="0"/>
                      <a:pt x="205" y="40"/>
                      <a:pt x="126" y="118"/>
                    </a:cubicBezTo>
                    <a:cubicBezTo>
                      <a:pt x="0" y="244"/>
                      <a:pt x="0" y="496"/>
                      <a:pt x="126" y="591"/>
                    </a:cubicBezTo>
                    <a:lnTo>
                      <a:pt x="819" y="1316"/>
                    </a:lnTo>
                    <a:cubicBezTo>
                      <a:pt x="882" y="1379"/>
                      <a:pt x="969" y="1410"/>
                      <a:pt x="1055" y="1410"/>
                    </a:cubicBezTo>
                    <a:cubicBezTo>
                      <a:pt x="1142" y="1410"/>
                      <a:pt x="1229" y="1379"/>
                      <a:pt x="1292" y="1316"/>
                    </a:cubicBezTo>
                    <a:cubicBezTo>
                      <a:pt x="1418" y="1190"/>
                      <a:pt x="1418" y="969"/>
                      <a:pt x="1292" y="843"/>
                    </a:cubicBezTo>
                    <a:lnTo>
                      <a:pt x="599" y="118"/>
                    </a:lnTo>
                    <a:cubicBezTo>
                      <a:pt x="536" y="40"/>
                      <a:pt x="457" y="0"/>
                      <a:pt x="374" y="0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7"/>
              <p:cNvSpPr/>
              <p:nvPr/>
            </p:nvSpPr>
            <p:spPr>
              <a:xfrm>
                <a:off x="6715525" y="1972800"/>
                <a:ext cx="35475" cy="35275"/>
              </a:xfrm>
              <a:custGeom>
                <a:rect b="b" l="l" r="r" t="t"/>
                <a:pathLst>
                  <a:path extrusionOk="0" h="1411" w="1419">
                    <a:moveTo>
                      <a:pt x="1056" y="0"/>
                    </a:moveTo>
                    <a:cubicBezTo>
                      <a:pt x="970" y="0"/>
                      <a:pt x="883" y="40"/>
                      <a:pt x="820" y="118"/>
                    </a:cubicBezTo>
                    <a:lnTo>
                      <a:pt x="127" y="843"/>
                    </a:lnTo>
                    <a:cubicBezTo>
                      <a:pt x="1" y="969"/>
                      <a:pt x="1" y="1190"/>
                      <a:pt x="127" y="1316"/>
                    </a:cubicBezTo>
                    <a:cubicBezTo>
                      <a:pt x="174" y="1379"/>
                      <a:pt x="261" y="1410"/>
                      <a:pt x="351" y="1410"/>
                    </a:cubicBezTo>
                    <a:cubicBezTo>
                      <a:pt x="442" y="1410"/>
                      <a:pt x="536" y="1379"/>
                      <a:pt x="599" y="1316"/>
                    </a:cubicBezTo>
                    <a:lnTo>
                      <a:pt x="1293" y="591"/>
                    </a:lnTo>
                    <a:cubicBezTo>
                      <a:pt x="1419" y="496"/>
                      <a:pt x="1419" y="244"/>
                      <a:pt x="1293" y="118"/>
                    </a:cubicBezTo>
                    <a:cubicBezTo>
                      <a:pt x="1230" y="40"/>
                      <a:pt x="1143" y="0"/>
                      <a:pt x="1056" y="0"/>
                    </a:cubicBezTo>
                    <a:close/>
                  </a:path>
                </a:pathLst>
              </a:custGeom>
              <a:solidFill>
                <a:srgbClr val="5B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1" name="Google Shape;321;p27"/>
          <p:cNvSpPr txBox="1"/>
          <p:nvPr>
            <p:ph type="ctrTitle"/>
          </p:nvPr>
        </p:nvSpPr>
        <p:spPr>
          <a:xfrm>
            <a:off x="599825" y="180375"/>
            <a:ext cx="2637300" cy="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PROCESS FLOW</a:t>
            </a:r>
            <a:endParaRPr sz="2400"/>
          </a:p>
        </p:txBody>
      </p:sp>
      <p:sp>
        <p:nvSpPr>
          <p:cNvPr id="322" name="Google Shape;322;p27"/>
          <p:cNvSpPr txBox="1"/>
          <p:nvPr>
            <p:ph type="ctrTitle"/>
          </p:nvPr>
        </p:nvSpPr>
        <p:spPr>
          <a:xfrm rot="-5400000">
            <a:off x="-1011650" y="1963275"/>
            <a:ext cx="2934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" sz="1200"/>
              <a:t>PROCESS FLOW</a:t>
            </a:r>
            <a:endParaRPr sz="1200"/>
          </a:p>
        </p:txBody>
      </p:sp>
      <p:sp>
        <p:nvSpPr>
          <p:cNvPr id="323" name="Google Shape;323;p27"/>
          <p:cNvSpPr txBox="1"/>
          <p:nvPr/>
        </p:nvSpPr>
        <p:spPr>
          <a:xfrm>
            <a:off x="5774200" y="498325"/>
            <a:ext cx="54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s" sz="1500" u="sng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Glue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TECHNOLOGIES</a:t>
            </a:r>
            <a:endParaRPr sz="1200"/>
          </a:p>
        </p:txBody>
      </p:sp>
      <p:sp>
        <p:nvSpPr>
          <p:cNvPr id="329" name="Google Shape;329;p28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330" name="Google Shape;330;p28"/>
          <p:cNvSpPr txBox="1"/>
          <p:nvPr>
            <p:ph idx="2" type="ctrTitle"/>
          </p:nvPr>
        </p:nvSpPr>
        <p:spPr>
          <a:xfrm>
            <a:off x="1271925" y="866900"/>
            <a:ext cx="36453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TECHNOLOGIES</a:t>
            </a:r>
            <a:endParaRPr sz="3000"/>
          </a:p>
        </p:txBody>
      </p:sp>
      <p:sp>
        <p:nvSpPr>
          <p:cNvPr id="331" name="Google Shape;331;p28"/>
          <p:cNvSpPr txBox="1"/>
          <p:nvPr>
            <p:ph idx="4294967295" type="subTitle"/>
          </p:nvPr>
        </p:nvSpPr>
        <p:spPr>
          <a:xfrm>
            <a:off x="1373450" y="1405400"/>
            <a:ext cx="3440100" cy="30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S3: </a:t>
            </a:r>
            <a:r>
              <a:rPr lang="es" sz="1500"/>
              <a:t>object storage platform used to store and retrieve any amount of data from anywhere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Glue: </a:t>
            </a:r>
            <a:r>
              <a:rPr lang="es" sz="1500"/>
              <a:t>fully managed extract, transform, and load (ETL) service that makes it easy to prepare and load data for analytics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Sagemaker:</a:t>
            </a:r>
            <a:r>
              <a:rPr lang="es" sz="1500"/>
              <a:t> machine learning services that enable us to deploy predictive models quickly.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5662750" y="1405400"/>
            <a:ext cx="27747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Athena: </a:t>
            </a:r>
            <a:r>
              <a:rPr lang="es" sz="15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interactive query service that makes it easy to analyze data stored in S3 using SQL</a:t>
            </a:r>
            <a:endParaRPr sz="1500"/>
          </a:p>
        </p:txBody>
      </p:sp>
      <p:sp>
        <p:nvSpPr>
          <p:cNvPr id="333" name="Google Shape;333;p28"/>
          <p:cNvSpPr txBox="1"/>
          <p:nvPr/>
        </p:nvSpPr>
        <p:spPr>
          <a:xfrm>
            <a:off x="4605100" y="2342550"/>
            <a:ext cx="3234600" cy="18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4" name="Google Shape;334;p28"/>
          <p:cNvSpPr txBox="1"/>
          <p:nvPr/>
        </p:nvSpPr>
        <p:spPr>
          <a:xfrm>
            <a:off x="5662750" y="2872050"/>
            <a:ext cx="31494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QuickSight: </a:t>
            </a:r>
            <a:r>
              <a:rPr lang="es" sz="1500">
                <a:solidFill>
                  <a:srgbClr val="5B3C4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 fast, cloud-powered business intelligence service that makes it easier to create interactive dashboard that include ML insights. 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1" name="Google Shape;341;p29"/>
          <p:cNvSpPr txBox="1"/>
          <p:nvPr>
            <p:ph idx="2" type="ctrTitle"/>
          </p:nvPr>
        </p:nvSpPr>
        <p:spPr>
          <a:xfrm>
            <a:off x="1418775" y="405500"/>
            <a:ext cx="6915600" cy="10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WHY AWS ?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Comparison with other technologies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347" name="Google Shape;347;p30"/>
          <p:cNvSpPr txBox="1"/>
          <p:nvPr>
            <p:ph idx="7" type="ctrTitle"/>
          </p:nvPr>
        </p:nvSpPr>
        <p:spPr>
          <a:xfrm>
            <a:off x="982025" y="289325"/>
            <a:ext cx="31863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3000"/>
              <a:t>OUR USE CASE</a:t>
            </a:r>
            <a:endParaRPr sz="3000"/>
          </a:p>
        </p:txBody>
      </p:sp>
      <p:sp>
        <p:nvSpPr>
          <p:cNvPr id="348" name="Google Shape;348;p30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" sz="1200"/>
              <a:t>OUR USE CASE</a:t>
            </a:r>
            <a:endParaRPr sz="1200"/>
          </a:p>
        </p:txBody>
      </p:sp>
      <p:sp>
        <p:nvSpPr>
          <p:cNvPr id="349" name="Google Shape;349;p30"/>
          <p:cNvSpPr txBox="1"/>
          <p:nvPr>
            <p:ph idx="1" type="subTitle"/>
          </p:nvPr>
        </p:nvSpPr>
        <p:spPr>
          <a:xfrm>
            <a:off x="2700650" y="1214450"/>
            <a:ext cx="29490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sz="1800"/>
              <a:t>Stage 1 - Dataset</a:t>
            </a:r>
            <a:endParaRPr sz="1800"/>
          </a:p>
        </p:txBody>
      </p:sp>
      <p:sp>
        <p:nvSpPr>
          <p:cNvPr id="350" name="Google Shape;350;p30"/>
          <p:cNvSpPr txBox="1"/>
          <p:nvPr>
            <p:ph idx="3" type="subTitle"/>
          </p:nvPr>
        </p:nvSpPr>
        <p:spPr>
          <a:xfrm>
            <a:off x="729700" y="1997725"/>
            <a:ext cx="36336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sz="1800"/>
              <a:t>Stage 2 - Feature Engineering &amp; Modeling</a:t>
            </a:r>
            <a:endParaRPr sz="1800"/>
          </a:p>
        </p:txBody>
      </p:sp>
      <p:sp>
        <p:nvSpPr>
          <p:cNvPr id="351" name="Google Shape;351;p30"/>
          <p:cNvSpPr txBox="1"/>
          <p:nvPr>
            <p:ph idx="5" type="subTitle"/>
          </p:nvPr>
        </p:nvSpPr>
        <p:spPr>
          <a:xfrm>
            <a:off x="559075" y="3843825"/>
            <a:ext cx="2400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sz="1800"/>
              <a:t>Stage 3 - Visualization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/>
          <p:nvPr>
            <p:ph type="ctrTitle"/>
          </p:nvPr>
        </p:nvSpPr>
        <p:spPr>
          <a:xfrm>
            <a:off x="1120600" y="451350"/>
            <a:ext cx="2404800" cy="7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DATASET</a:t>
            </a:r>
            <a:endParaRPr sz="3000"/>
          </a:p>
        </p:txBody>
      </p:sp>
      <p:sp>
        <p:nvSpPr>
          <p:cNvPr id="357" name="Google Shape;357;p31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DATASET</a:t>
            </a:r>
            <a:endParaRPr sz="1200"/>
          </a:p>
        </p:txBody>
      </p:sp>
      <p:sp>
        <p:nvSpPr>
          <p:cNvPr id="358" name="Google Shape;358;p31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359" name="Google Shape;359;p31"/>
          <p:cNvSpPr txBox="1"/>
          <p:nvPr>
            <p:ph idx="1" type="subTitle"/>
          </p:nvPr>
        </p:nvSpPr>
        <p:spPr>
          <a:xfrm>
            <a:off x="928450" y="1358450"/>
            <a:ext cx="5772300" cy="3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Historical sales transactions for bakery goods (BIMBO) in Mexico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Training data : 7 weeks 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Testing data : 2 weeks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Data fields: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" sz="2000"/>
              <a:t>week number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" sz="2000"/>
              <a:t>sales channel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" sz="2000"/>
              <a:t>sales depot (id, location - town, state)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" sz="2000"/>
              <a:t>client (id, client name)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" sz="2000"/>
              <a:t>product (id, product name)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60" name="Google Shape;3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325" y="370075"/>
            <a:ext cx="1418725" cy="10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/>
          <p:nvPr>
            <p:ph type="ctrTitle"/>
          </p:nvPr>
        </p:nvSpPr>
        <p:spPr>
          <a:xfrm>
            <a:off x="2058800" y="1382025"/>
            <a:ext cx="3988500" cy="10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FEATURE ENGINEERING &amp; MODELLING</a:t>
            </a:r>
            <a:endParaRPr sz="3000"/>
          </a:p>
        </p:txBody>
      </p:sp>
      <p:sp>
        <p:nvSpPr>
          <p:cNvPr id="366" name="Google Shape;366;p32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FEATURE ENGINEERING &amp; MODELLING</a:t>
            </a:r>
            <a:endParaRPr sz="1200"/>
          </a:p>
        </p:txBody>
      </p:sp>
      <p:sp>
        <p:nvSpPr>
          <p:cNvPr id="367" name="Google Shape;367;p32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368" name="Google Shape;368;p32"/>
          <p:cNvSpPr txBox="1"/>
          <p:nvPr>
            <p:ph idx="1" type="subTitle"/>
          </p:nvPr>
        </p:nvSpPr>
        <p:spPr>
          <a:xfrm>
            <a:off x="1727300" y="3005450"/>
            <a:ext cx="4784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Feature processing </a:t>
            </a:r>
            <a:r>
              <a:rPr lang="es" sz="1800"/>
              <a:t>with Scikit-Learn on Sagemaker notebook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Prediction using estimators in Sagemaker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End to end deployment using Amazon Sagemaker Inference pipelines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VISUALIZATIONS</a:t>
            </a:r>
            <a:endParaRPr sz="1200"/>
          </a:p>
        </p:txBody>
      </p:sp>
      <p:sp>
        <p:nvSpPr>
          <p:cNvPr id="374" name="Google Shape;374;p33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375" name="Google Shape;375;p33"/>
          <p:cNvSpPr txBox="1"/>
          <p:nvPr>
            <p:ph type="ctrTitle"/>
          </p:nvPr>
        </p:nvSpPr>
        <p:spPr>
          <a:xfrm>
            <a:off x="2058800" y="1382025"/>
            <a:ext cx="35562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VISUALIZATIONS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idx="2" type="ctrTitle"/>
          </p:nvPr>
        </p:nvSpPr>
        <p:spPr>
          <a:xfrm>
            <a:off x="1092425" y="-673675"/>
            <a:ext cx="4193100" cy="14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Business Performance Overview</a:t>
            </a:r>
            <a:endParaRPr/>
          </a:p>
        </p:txBody>
      </p:sp>
      <p:sp>
        <p:nvSpPr>
          <p:cNvPr id="381" name="Google Shape;381;p34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184" y="837550"/>
            <a:ext cx="7042109" cy="40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idx="2" type="ctrTitle"/>
          </p:nvPr>
        </p:nvSpPr>
        <p:spPr>
          <a:xfrm>
            <a:off x="1092425" y="-673675"/>
            <a:ext cx="4193100" cy="14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Top Sellers </a:t>
            </a:r>
            <a:endParaRPr/>
          </a:p>
        </p:txBody>
      </p:sp>
      <p:sp>
        <p:nvSpPr>
          <p:cNvPr id="388" name="Google Shape;388;p35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9" name="Google Shape;389;p35"/>
          <p:cNvPicPr preferRelativeResize="0"/>
          <p:nvPr/>
        </p:nvPicPr>
        <p:blipFill rotWithShape="1">
          <a:blip r:embed="rId3">
            <a:alphaModFix/>
          </a:blip>
          <a:srcRect b="3207" l="2984" r="2273" t="11036"/>
          <a:stretch/>
        </p:blipFill>
        <p:spPr>
          <a:xfrm>
            <a:off x="1208100" y="1196775"/>
            <a:ext cx="4860301" cy="34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idx="2" type="ctrTitle"/>
          </p:nvPr>
        </p:nvSpPr>
        <p:spPr>
          <a:xfrm>
            <a:off x="1092425" y="-673675"/>
            <a:ext cx="4983000" cy="14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Sales Forecasting for the Upcoming Weeks</a:t>
            </a:r>
            <a:endParaRPr/>
          </a:p>
        </p:txBody>
      </p:sp>
      <p:sp>
        <p:nvSpPr>
          <p:cNvPr id="395" name="Google Shape;395;p36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650" y="1030350"/>
            <a:ext cx="7406950" cy="369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/>
          <p:nvPr/>
        </p:nvSpPr>
        <p:spPr>
          <a:xfrm>
            <a:off x="6650900" y="2261700"/>
            <a:ext cx="1864800" cy="2466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ctrTitle"/>
          </p:nvPr>
        </p:nvSpPr>
        <p:spPr>
          <a:xfrm>
            <a:off x="4696544" y="617150"/>
            <a:ext cx="1173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400"/>
              <a:t>Motivation</a:t>
            </a:r>
            <a:endParaRPr sz="1400"/>
          </a:p>
        </p:txBody>
      </p:sp>
      <p:sp>
        <p:nvSpPr>
          <p:cNvPr id="207" name="Google Shape;207;p19"/>
          <p:cNvSpPr txBox="1"/>
          <p:nvPr>
            <p:ph idx="1" type="subTitle"/>
          </p:nvPr>
        </p:nvSpPr>
        <p:spPr>
          <a:xfrm>
            <a:off x="4704009" y="1032200"/>
            <a:ext cx="1484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/>
              <a:t>Why inventory management analysis?</a:t>
            </a:r>
            <a:endParaRPr sz="1400"/>
          </a:p>
        </p:txBody>
      </p:sp>
      <p:sp>
        <p:nvSpPr>
          <p:cNvPr id="208" name="Google Shape;208;p19"/>
          <p:cNvSpPr txBox="1"/>
          <p:nvPr>
            <p:ph idx="15" type="title"/>
          </p:nvPr>
        </p:nvSpPr>
        <p:spPr>
          <a:xfrm>
            <a:off x="4081579" y="1042543"/>
            <a:ext cx="683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09" name="Google Shape;209;p19"/>
          <p:cNvSpPr txBox="1"/>
          <p:nvPr>
            <p:ph idx="2" type="ctrTitle"/>
          </p:nvPr>
        </p:nvSpPr>
        <p:spPr>
          <a:xfrm>
            <a:off x="4676300" y="3715775"/>
            <a:ext cx="1270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400"/>
              <a:t>Technologies</a:t>
            </a:r>
            <a:endParaRPr sz="1400"/>
          </a:p>
        </p:txBody>
      </p:sp>
      <p:sp>
        <p:nvSpPr>
          <p:cNvPr id="210" name="Google Shape;210;p19"/>
          <p:cNvSpPr txBox="1"/>
          <p:nvPr>
            <p:ph idx="3" type="subTitle"/>
          </p:nvPr>
        </p:nvSpPr>
        <p:spPr>
          <a:xfrm>
            <a:off x="4676300" y="3878425"/>
            <a:ext cx="1890600" cy="10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/>
              <a:t>Why AWS? Why is it superior for smart inventory management involving big data?</a:t>
            </a:r>
            <a:endParaRPr sz="1400"/>
          </a:p>
        </p:txBody>
      </p:sp>
      <p:sp>
        <p:nvSpPr>
          <p:cNvPr id="211" name="Google Shape;211;p19"/>
          <p:cNvSpPr txBox="1"/>
          <p:nvPr>
            <p:ph idx="16" type="title"/>
          </p:nvPr>
        </p:nvSpPr>
        <p:spPr>
          <a:xfrm>
            <a:off x="4077529" y="3792218"/>
            <a:ext cx="683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212" name="Google Shape;212;p19"/>
          <p:cNvSpPr txBox="1"/>
          <p:nvPr>
            <p:ph idx="4" type="ctrTitle"/>
          </p:nvPr>
        </p:nvSpPr>
        <p:spPr>
          <a:xfrm>
            <a:off x="4698875" y="2297475"/>
            <a:ext cx="1618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" sz="1400"/>
              <a:t>Business Impact</a:t>
            </a:r>
            <a:endParaRPr sz="1400"/>
          </a:p>
        </p:txBody>
      </p:sp>
      <p:sp>
        <p:nvSpPr>
          <p:cNvPr id="213" name="Google Shape;213;p19"/>
          <p:cNvSpPr txBox="1"/>
          <p:nvPr>
            <p:ph idx="5" type="subTitle"/>
          </p:nvPr>
        </p:nvSpPr>
        <p:spPr>
          <a:xfrm>
            <a:off x="7149734" y="1118749"/>
            <a:ext cx="1484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400"/>
              <a:t>Who can benefit most from our project?</a:t>
            </a:r>
            <a:endParaRPr sz="1400"/>
          </a:p>
        </p:txBody>
      </p:sp>
      <p:sp>
        <p:nvSpPr>
          <p:cNvPr id="214" name="Google Shape;214;p19"/>
          <p:cNvSpPr txBox="1"/>
          <p:nvPr>
            <p:ph idx="17" type="title"/>
          </p:nvPr>
        </p:nvSpPr>
        <p:spPr>
          <a:xfrm>
            <a:off x="4088829" y="2428867"/>
            <a:ext cx="683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15" name="Google Shape;215;p19"/>
          <p:cNvSpPr txBox="1"/>
          <p:nvPr>
            <p:ph idx="6" type="ctrTitle"/>
          </p:nvPr>
        </p:nvSpPr>
        <p:spPr>
          <a:xfrm>
            <a:off x="7099025" y="852000"/>
            <a:ext cx="18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400"/>
              <a:t>Target Audience</a:t>
            </a:r>
            <a:endParaRPr sz="1400"/>
          </a:p>
        </p:txBody>
      </p:sp>
      <p:sp>
        <p:nvSpPr>
          <p:cNvPr id="216" name="Google Shape;216;p19"/>
          <p:cNvSpPr txBox="1"/>
          <p:nvPr>
            <p:ph idx="18" type="title"/>
          </p:nvPr>
        </p:nvSpPr>
        <p:spPr>
          <a:xfrm>
            <a:off x="6570422" y="1005368"/>
            <a:ext cx="60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17" name="Google Shape;217;p19"/>
          <p:cNvSpPr txBox="1"/>
          <p:nvPr>
            <p:ph idx="8" type="ctrTitle"/>
          </p:nvPr>
        </p:nvSpPr>
        <p:spPr>
          <a:xfrm>
            <a:off x="7082125" y="3715775"/>
            <a:ext cx="1328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400"/>
              <a:t>Our Use case</a:t>
            </a:r>
            <a:endParaRPr sz="1400"/>
          </a:p>
        </p:txBody>
      </p:sp>
      <p:sp>
        <p:nvSpPr>
          <p:cNvPr id="218" name="Google Shape;218;p19"/>
          <p:cNvSpPr txBox="1"/>
          <p:nvPr>
            <p:ph idx="9" type="subTitle"/>
          </p:nvPr>
        </p:nvSpPr>
        <p:spPr>
          <a:xfrm>
            <a:off x="7022125" y="3878425"/>
            <a:ext cx="22839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 </a:t>
            </a:r>
            <a:r>
              <a:rPr lang="es" sz="1400"/>
              <a:t>Description of dataset;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 Results: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 Feature engineering,       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 modeling, visualisation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/>
          </a:p>
        </p:txBody>
      </p:sp>
      <p:sp>
        <p:nvSpPr>
          <p:cNvPr id="219" name="Google Shape;219;p19"/>
          <p:cNvSpPr txBox="1"/>
          <p:nvPr>
            <p:ph idx="19" type="title"/>
          </p:nvPr>
        </p:nvSpPr>
        <p:spPr>
          <a:xfrm>
            <a:off x="6560374" y="3792218"/>
            <a:ext cx="60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220" name="Google Shape;220;p19"/>
          <p:cNvSpPr txBox="1"/>
          <p:nvPr>
            <p:ph idx="13" type="ctrTitle"/>
          </p:nvPr>
        </p:nvSpPr>
        <p:spPr>
          <a:xfrm>
            <a:off x="7099025" y="2352300"/>
            <a:ext cx="15393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400"/>
              <a:t>Process Flow</a:t>
            </a:r>
            <a:endParaRPr sz="1400"/>
          </a:p>
        </p:txBody>
      </p:sp>
      <p:sp>
        <p:nvSpPr>
          <p:cNvPr id="221" name="Google Shape;221;p19"/>
          <p:cNvSpPr txBox="1"/>
          <p:nvPr>
            <p:ph idx="14" type="subTitle"/>
          </p:nvPr>
        </p:nvSpPr>
        <p:spPr>
          <a:xfrm>
            <a:off x="7104700" y="2520625"/>
            <a:ext cx="19776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/>
              <a:t>What is the general procedure of smart inventory management?</a:t>
            </a:r>
            <a:endParaRPr sz="1400"/>
          </a:p>
        </p:txBody>
      </p:sp>
      <p:sp>
        <p:nvSpPr>
          <p:cNvPr id="222" name="Google Shape;222;p19"/>
          <p:cNvSpPr txBox="1"/>
          <p:nvPr>
            <p:ph idx="20" type="title"/>
          </p:nvPr>
        </p:nvSpPr>
        <p:spPr>
          <a:xfrm>
            <a:off x="6570422" y="2428867"/>
            <a:ext cx="60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23" name="Google Shape;223;p19"/>
          <p:cNvSpPr txBox="1"/>
          <p:nvPr>
            <p:ph idx="21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Table Of Contents</a:t>
            </a:r>
            <a:endParaRPr sz="1800"/>
          </a:p>
        </p:txBody>
      </p:sp>
      <p:sp>
        <p:nvSpPr>
          <p:cNvPr id="224" name="Google Shape;224;p19"/>
          <p:cNvSpPr txBox="1"/>
          <p:nvPr>
            <p:ph idx="7" type="subTitle"/>
          </p:nvPr>
        </p:nvSpPr>
        <p:spPr>
          <a:xfrm>
            <a:off x="4756786" y="2472375"/>
            <a:ext cx="1484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/>
              <a:t>What is the business value of our project?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/>
          </a:p>
        </p:txBody>
      </p:sp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2" type="ctrTitle"/>
          </p:nvPr>
        </p:nvSpPr>
        <p:spPr>
          <a:xfrm>
            <a:off x="1092425" y="-673675"/>
            <a:ext cx="6673200" cy="14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Better Arrange Products Based on Forecast </a:t>
            </a:r>
            <a:endParaRPr/>
          </a:p>
        </p:txBody>
      </p:sp>
      <p:sp>
        <p:nvSpPr>
          <p:cNvPr id="403" name="Google Shape;403;p37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109" y="901500"/>
            <a:ext cx="3485802" cy="40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/>
          <p:nvPr>
            <p:ph type="ctrTitle"/>
          </p:nvPr>
        </p:nvSpPr>
        <p:spPr>
          <a:xfrm>
            <a:off x="2058800" y="376500"/>
            <a:ext cx="2928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FUTURE DIRECTIONS</a:t>
            </a:r>
            <a:endParaRPr sz="3000"/>
          </a:p>
        </p:txBody>
      </p:sp>
      <p:sp>
        <p:nvSpPr>
          <p:cNvPr id="410" name="Google Shape;410;p38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DIRECTIONS</a:t>
            </a:r>
            <a:endParaRPr/>
          </a:p>
        </p:txBody>
      </p:sp>
      <p:sp>
        <p:nvSpPr>
          <p:cNvPr id="411" name="Google Shape;411;p38"/>
          <p:cNvSpPr txBox="1"/>
          <p:nvPr>
            <p:ph idx="12" type="sldNum"/>
          </p:nvPr>
        </p:nvSpPr>
        <p:spPr>
          <a:xfrm>
            <a:off x="181009" y="39847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2" name="Google Shape;412;p38"/>
          <p:cNvSpPr txBox="1"/>
          <p:nvPr>
            <p:ph idx="1" type="subTitle"/>
          </p:nvPr>
        </p:nvSpPr>
        <p:spPr>
          <a:xfrm>
            <a:off x="1936225" y="3005450"/>
            <a:ext cx="4346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type="ctrTitle"/>
          </p:nvPr>
        </p:nvSpPr>
        <p:spPr>
          <a:xfrm>
            <a:off x="1053875" y="1228775"/>
            <a:ext cx="68490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>
                <a:solidFill>
                  <a:srgbClr val="F3F3F3"/>
                </a:solidFill>
              </a:rPr>
              <a:t>THANKS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1607275" y="2346563"/>
            <a:ext cx="2938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Deepak Vohra | vohra016@umn.edu</a:t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Rishab Prashanth | prash011@umn.edu</a:t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Sidharth Manne | manne098@umn.edu</a:t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19" name="Google Shape;419;p39"/>
          <p:cNvSpPr txBox="1"/>
          <p:nvPr/>
        </p:nvSpPr>
        <p:spPr>
          <a:xfrm>
            <a:off x="4366950" y="2543913"/>
            <a:ext cx="30000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Xue Ni | </a:t>
            </a:r>
            <a:r>
              <a:rPr lang="es" sz="1200">
                <a:solidFill>
                  <a:srgbClr val="F3F3F3"/>
                </a:solidFill>
                <a:uFill>
                  <a:noFill/>
                </a:u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ni000054@umn.edu</a:t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Xuan Ji | ji000084@umn.edu</a:t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Minya Na | namin003@umn.edu</a:t>
            </a:r>
            <a:endParaRPr/>
          </a:p>
        </p:txBody>
      </p:sp>
      <p:sp>
        <p:nvSpPr>
          <p:cNvPr id="420" name="Google Shape;420;p39"/>
          <p:cNvSpPr txBox="1"/>
          <p:nvPr>
            <p:ph type="ctrTitle"/>
          </p:nvPr>
        </p:nvSpPr>
        <p:spPr>
          <a:xfrm>
            <a:off x="2978375" y="3442550"/>
            <a:ext cx="3000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1200">
                <a:solidFill>
                  <a:srgbClr val="F3F3F3"/>
                </a:solidFill>
              </a:rPr>
              <a:t>TEAM 12</a:t>
            </a:r>
            <a:endParaRPr sz="12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ctrTitle"/>
          </p:nvPr>
        </p:nvSpPr>
        <p:spPr>
          <a:xfrm>
            <a:off x="1133750" y="358050"/>
            <a:ext cx="4725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3000"/>
              <a:t>OUR MOTIVATION</a:t>
            </a:r>
            <a:endParaRPr sz="3000"/>
          </a:p>
        </p:txBody>
      </p:sp>
      <p:sp>
        <p:nvSpPr>
          <p:cNvPr id="231" name="Google Shape;231;p20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" sz="1200"/>
              <a:t>OUR MOTIVATION</a:t>
            </a:r>
            <a:endParaRPr sz="1200"/>
          </a:p>
        </p:txBody>
      </p:sp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233" name="Google Shape;233;p20"/>
          <p:cNvSpPr txBox="1"/>
          <p:nvPr>
            <p:ph idx="1" type="subTitle"/>
          </p:nvPr>
        </p:nvSpPr>
        <p:spPr>
          <a:xfrm>
            <a:off x="1133750" y="1097875"/>
            <a:ext cx="53106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The inability in inventory management leads to: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s" sz="2000"/>
              <a:t>poor service quality,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s" sz="2000"/>
              <a:t>unsatisfied customers,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s" sz="2000"/>
              <a:t>excess/inadequate amount of stock  </a:t>
            </a:r>
            <a:endParaRPr sz="2000"/>
          </a:p>
        </p:txBody>
      </p:sp>
      <p:sp>
        <p:nvSpPr>
          <p:cNvPr id="234" name="Google Shape;234;p20"/>
          <p:cNvSpPr txBox="1"/>
          <p:nvPr>
            <p:ph idx="1" type="subTitle"/>
          </p:nvPr>
        </p:nvSpPr>
        <p:spPr>
          <a:xfrm>
            <a:off x="1120800" y="3063275"/>
            <a:ext cx="53106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Cloud computing platforms such as AWS makes it possible to analyze tons of data collected from daily inventory management.  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240" name="Google Shape;240;p21"/>
          <p:cNvSpPr txBox="1"/>
          <p:nvPr>
            <p:ph type="ctrTitle"/>
          </p:nvPr>
        </p:nvSpPr>
        <p:spPr>
          <a:xfrm>
            <a:off x="1071575" y="406375"/>
            <a:ext cx="53229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OUR MOTIVATION(cont’d)</a:t>
            </a:r>
            <a:endParaRPr sz="3000"/>
          </a:p>
        </p:txBody>
      </p:sp>
      <p:sp>
        <p:nvSpPr>
          <p:cNvPr id="241" name="Google Shape;241;p21"/>
          <p:cNvSpPr txBox="1"/>
          <p:nvPr>
            <p:ph idx="1" type="subTitle"/>
          </p:nvPr>
        </p:nvSpPr>
        <p:spPr>
          <a:xfrm>
            <a:off x="1132800" y="1576500"/>
            <a:ext cx="5142600" cy="19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 the era of big data, we are able to build predictive models to make: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 u="sng"/>
              <a:t>seasonal predictions</a:t>
            </a:r>
            <a:r>
              <a:rPr lang="es" sz="2000"/>
              <a:t> using historical data (e.g. retail store)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 u="sng"/>
              <a:t>real-time inventory forecast</a:t>
            </a:r>
            <a:r>
              <a:rPr lang="es" sz="2000"/>
              <a:t> for fast moving products such as perishable products (e.g. bakery) or e-commerce using streaming data </a:t>
            </a:r>
            <a:endParaRPr sz="2000"/>
          </a:p>
        </p:txBody>
      </p:sp>
      <p:sp>
        <p:nvSpPr>
          <p:cNvPr id="242" name="Google Shape;242;p21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" sz="1200"/>
              <a:t>OUR MOTIVATION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ctrTitle"/>
          </p:nvPr>
        </p:nvSpPr>
        <p:spPr>
          <a:xfrm>
            <a:off x="1226975" y="385225"/>
            <a:ext cx="3984300" cy="6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TARGET AUDIENCE</a:t>
            </a:r>
            <a:endParaRPr sz="3000"/>
          </a:p>
        </p:txBody>
      </p:sp>
      <p:sp>
        <p:nvSpPr>
          <p:cNvPr id="248" name="Google Shape;248;p22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TARGET AUDIENCE</a:t>
            </a:r>
            <a:endParaRPr sz="1200"/>
          </a:p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250" name="Google Shape;250;p22"/>
          <p:cNvSpPr txBox="1"/>
          <p:nvPr>
            <p:ph idx="1" type="subTitle"/>
          </p:nvPr>
        </p:nvSpPr>
        <p:spPr>
          <a:xfrm>
            <a:off x="1265200" y="1345875"/>
            <a:ext cx="5094300" cy="10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Big-data related inventory management has wide applications across industries.</a:t>
            </a:r>
            <a:endParaRPr sz="2000"/>
          </a:p>
        </p:txBody>
      </p:sp>
      <p:sp>
        <p:nvSpPr>
          <p:cNvPr id="251" name="Google Shape;251;p22"/>
          <p:cNvSpPr txBox="1"/>
          <p:nvPr>
            <p:ph idx="1" type="subTitle"/>
          </p:nvPr>
        </p:nvSpPr>
        <p:spPr>
          <a:xfrm>
            <a:off x="1265200" y="2296850"/>
            <a:ext cx="379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2000"/>
              <a:t>Examples:</a:t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Physical Retail stores involving: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Food and beverage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Apparel ...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E-Commerce platforms: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Amazon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Best Buy ...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ctrTitle"/>
          </p:nvPr>
        </p:nvSpPr>
        <p:spPr>
          <a:xfrm>
            <a:off x="1393025" y="344300"/>
            <a:ext cx="40158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BUSINESS IMPACT</a:t>
            </a:r>
            <a:endParaRPr sz="3000"/>
          </a:p>
        </p:txBody>
      </p:sp>
      <p:sp>
        <p:nvSpPr>
          <p:cNvPr id="257" name="Google Shape;257;p23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BUSINESS IMPACT</a:t>
            </a:r>
            <a:endParaRPr sz="1200"/>
          </a:p>
        </p:txBody>
      </p:sp>
      <p:sp>
        <p:nvSpPr>
          <p:cNvPr id="258" name="Google Shape;258;p23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259" name="Google Shape;259;p23"/>
          <p:cNvSpPr txBox="1"/>
          <p:nvPr>
            <p:ph idx="1" type="subTitle"/>
          </p:nvPr>
        </p:nvSpPr>
        <p:spPr>
          <a:xfrm>
            <a:off x="1271625" y="1268301"/>
            <a:ext cx="53106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Fira Sans Condensed"/>
              <a:buAutoNum type="arabicPeriod"/>
            </a:pPr>
            <a:r>
              <a:rPr b="1" i="1" lang="es" sz="2000">
                <a:latin typeface="Fira Sans Condensed"/>
                <a:ea typeface="Fira Sans Condensed"/>
                <a:cs typeface="Fira Sans Condensed"/>
                <a:sym typeface="Fira Sans Condensed"/>
              </a:rPr>
              <a:t>Improved operational efficiency</a:t>
            </a:r>
            <a:endParaRPr b="1" i="1" sz="20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Historically, employees at retail stores spent hours to manually check the shelves, and make subjective decisions on product replenishment.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Now, significant decrease in out-of-stock events, spend half an hour to look into the suggestions offered by predictive models.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ctrTitle"/>
          </p:nvPr>
        </p:nvSpPr>
        <p:spPr>
          <a:xfrm>
            <a:off x="1271625" y="383725"/>
            <a:ext cx="52221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BUSINESS IMPACT</a:t>
            </a:r>
            <a:r>
              <a:rPr lang="es" sz="3000"/>
              <a:t> (cont’d)</a:t>
            </a:r>
            <a:endParaRPr sz="3000"/>
          </a:p>
        </p:txBody>
      </p:sp>
      <p:sp>
        <p:nvSpPr>
          <p:cNvPr id="265" name="Google Shape;265;p24"/>
          <p:cNvSpPr txBox="1"/>
          <p:nvPr>
            <p:ph idx="2"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BUSINESS IMPACT</a:t>
            </a:r>
            <a:endParaRPr sz="1200"/>
          </a:p>
        </p:txBody>
      </p:sp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267" name="Google Shape;267;p24"/>
          <p:cNvSpPr txBox="1"/>
          <p:nvPr>
            <p:ph idx="1" type="subTitle"/>
          </p:nvPr>
        </p:nvSpPr>
        <p:spPr>
          <a:xfrm>
            <a:off x="1271625" y="1039701"/>
            <a:ext cx="53106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2000">
                <a:latin typeface="Fira Sans Condensed"/>
                <a:ea typeface="Fira Sans Condensed"/>
                <a:cs typeface="Fira Sans Condensed"/>
                <a:sym typeface="Fira Sans Condensed"/>
              </a:rPr>
              <a:t>  2.  cost-saving for retail stores</a:t>
            </a:r>
            <a:endParaRPr b="1" i="1" sz="20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 u="sng"/>
              <a:t>customer retention</a:t>
            </a:r>
            <a:endParaRPr sz="2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-&gt; reduce the possibility of product shortage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-&gt; improved customer satisfaction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-&gt; reduce cost in customer retention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 u="sng"/>
              <a:t>inventory management</a:t>
            </a:r>
            <a:endParaRPr sz="2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-&gt; avoid excess supply to reduce storage cost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-&gt; avoid product waste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"/>
              <a:t>PAST</a:t>
            </a:r>
            <a:endParaRPr/>
          </a:p>
        </p:txBody>
      </p:sp>
      <p:sp>
        <p:nvSpPr>
          <p:cNvPr id="273" name="Google Shape;273;p25"/>
          <p:cNvSpPr txBox="1"/>
          <p:nvPr>
            <p:ph idx="12" type="sldNum"/>
          </p:nvPr>
        </p:nvSpPr>
        <p:spPr>
          <a:xfrm>
            <a:off x="181009" y="45181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274" name="Google Shape;274;p25"/>
          <p:cNvSpPr txBox="1"/>
          <p:nvPr>
            <p:ph idx="1" type="subTitle"/>
          </p:nvPr>
        </p:nvSpPr>
        <p:spPr>
          <a:xfrm>
            <a:off x="2143317" y="1137150"/>
            <a:ext cx="875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sz="2200"/>
              <a:t>PAST</a:t>
            </a:r>
            <a:endParaRPr sz="2200"/>
          </a:p>
        </p:txBody>
      </p:sp>
      <p:sp>
        <p:nvSpPr>
          <p:cNvPr id="275" name="Google Shape;275;p25"/>
          <p:cNvSpPr txBox="1"/>
          <p:nvPr>
            <p:ph idx="2" type="subTitle"/>
          </p:nvPr>
        </p:nvSpPr>
        <p:spPr>
          <a:xfrm>
            <a:off x="3088950" y="801900"/>
            <a:ext cx="59784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/>
              <a:t>Challenges faced by traditional legacy systems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Inability to handle high data volumes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Costly storage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High Latency due to low </a:t>
            </a:r>
            <a:r>
              <a:rPr lang="es" sz="1400"/>
              <a:t>computational</a:t>
            </a:r>
            <a:r>
              <a:rPr lang="es" sz="1400"/>
              <a:t> power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Poor Integrability with various systems/data sources</a:t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ctrTitle"/>
          </p:nvPr>
        </p:nvSpPr>
        <p:spPr>
          <a:xfrm rot="-5400000">
            <a:off x="-1146950" y="2098650"/>
            <a:ext cx="3204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s"/>
              <a:t>NOW</a:t>
            </a:r>
            <a:endParaRPr/>
          </a:p>
        </p:txBody>
      </p:sp>
      <p:sp>
        <p:nvSpPr>
          <p:cNvPr id="281" name="Google Shape;281;p26"/>
          <p:cNvSpPr txBox="1"/>
          <p:nvPr>
            <p:ph idx="12" type="sldNum"/>
          </p:nvPr>
        </p:nvSpPr>
        <p:spPr>
          <a:xfrm>
            <a:off x="181009" y="44930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" sz="1800"/>
              <a:t>‹#›</a:t>
            </a:fld>
            <a:endParaRPr sz="1800"/>
          </a:p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1830475" y="3406200"/>
            <a:ext cx="946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sz="2200"/>
              <a:t>NOW</a:t>
            </a:r>
            <a:endParaRPr sz="2200"/>
          </a:p>
        </p:txBody>
      </p:sp>
      <p:sp>
        <p:nvSpPr>
          <p:cNvPr id="283" name="Google Shape;283;p26"/>
          <p:cNvSpPr txBox="1"/>
          <p:nvPr>
            <p:ph idx="2" type="subTitle"/>
          </p:nvPr>
        </p:nvSpPr>
        <p:spPr>
          <a:xfrm>
            <a:off x="3079100" y="2468300"/>
            <a:ext cx="59466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How Big Data solves the challenges?</a:t>
            </a:r>
            <a:endParaRPr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400"/>
              <a:t>The value of big data is how quickly patterns and trends can be identified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</a:t>
            </a:r>
            <a:r>
              <a:rPr lang="es" sz="1400"/>
              <a:t>apid analysis of vast amounts of information at substantially faster speeds.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Reduced Costs By Migrating to the Cloud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Seamlessly integrated into existing systems at low costs.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building project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